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46"/>
  </p:notesMasterIdLst>
  <p:sldIdLst>
    <p:sldId id="256" r:id="rId2"/>
    <p:sldId id="257" r:id="rId3"/>
    <p:sldId id="260" r:id="rId4"/>
    <p:sldId id="262" r:id="rId5"/>
    <p:sldId id="308" r:id="rId6"/>
    <p:sldId id="280" r:id="rId7"/>
    <p:sldId id="292" r:id="rId8"/>
    <p:sldId id="281" r:id="rId9"/>
    <p:sldId id="282" r:id="rId10"/>
    <p:sldId id="283" r:id="rId11"/>
    <p:sldId id="309" r:id="rId12"/>
    <p:sldId id="307" r:id="rId13"/>
    <p:sldId id="285" r:id="rId14"/>
    <p:sldId id="297" r:id="rId15"/>
    <p:sldId id="296" r:id="rId16"/>
    <p:sldId id="295" r:id="rId17"/>
    <p:sldId id="263" r:id="rId18"/>
    <p:sldId id="268" r:id="rId19"/>
    <p:sldId id="300" r:id="rId20"/>
    <p:sldId id="310" r:id="rId21"/>
    <p:sldId id="293" r:id="rId22"/>
    <p:sldId id="258" r:id="rId23"/>
    <p:sldId id="299" r:id="rId24"/>
    <p:sldId id="261" r:id="rId25"/>
    <p:sldId id="302" r:id="rId26"/>
    <p:sldId id="301" r:id="rId27"/>
    <p:sldId id="304" r:id="rId28"/>
    <p:sldId id="305" r:id="rId29"/>
    <p:sldId id="264" r:id="rId30"/>
    <p:sldId id="306" r:id="rId31"/>
    <p:sldId id="266" r:id="rId32"/>
    <p:sldId id="265" r:id="rId33"/>
    <p:sldId id="269" r:id="rId34"/>
    <p:sldId id="270" r:id="rId35"/>
    <p:sldId id="298" r:id="rId36"/>
    <p:sldId id="289" r:id="rId37"/>
    <p:sldId id="290" r:id="rId38"/>
    <p:sldId id="271" r:id="rId39"/>
    <p:sldId id="286" r:id="rId40"/>
    <p:sldId id="287" r:id="rId41"/>
    <p:sldId id="288" r:id="rId42"/>
    <p:sldId id="272" r:id="rId43"/>
    <p:sldId id="276" r:id="rId44"/>
    <p:sldId id="275" r:id="rId4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ECEDE8"/>
    <a:srgbClr val="E1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BB4A0-F20D-4F22-B7CD-7D54B749711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9FBC1-E6BB-43E1-AF45-E9DF03E9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16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3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printed </a:t>
            </a:r>
            <a:r>
              <a:rPr lang="en-US" dirty="0" err="1"/>
              <a:t>bayes</a:t>
            </a:r>
            <a:r>
              <a:rPr lang="en-US" baseline="0" dirty="0"/>
              <a:t> tree in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3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5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1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1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0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5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6EF36B-225E-4729-9352-354DFEF0137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Applying </a:t>
            </a:r>
            <a:r>
              <a:rPr lang="en-US" sz="4800"/>
              <a:t>iSAM2 For </a:t>
            </a:r>
            <a:r>
              <a:rPr lang="en-US" sz="4800" dirty="0"/>
              <a:t>SLAM (Stereo Camera Localization &amp; Mapping of Environment)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Vidula Kopli</a:t>
            </a:r>
          </a:p>
        </p:txBody>
      </p:sp>
    </p:spTree>
    <p:extLst>
      <p:ext uri="{BB962C8B-B14F-4D97-AF65-F5344CB8AC3E}">
        <p14:creationId xmlns:p14="http://schemas.microsoft.com/office/powerpoint/2010/main" val="282713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tree</a:t>
            </a:r>
            <a:r>
              <a:rPr lang="en-US" sz="2800" dirty="0"/>
              <a:t> is a connected graph with no cycles</a:t>
            </a:r>
          </a:p>
          <a:p>
            <a:r>
              <a:rPr lang="en-US" sz="2800" i="1" dirty="0"/>
              <a:t>Question: How many minimal </a:t>
            </a:r>
            <a:r>
              <a:rPr lang="en-US" sz="2800" b="1" i="1" dirty="0"/>
              <a:t>undirected cycles</a:t>
            </a:r>
            <a:r>
              <a:rPr lang="en-US" sz="2800" i="1" dirty="0"/>
              <a:t> are in this graph?</a:t>
            </a:r>
          </a:p>
          <a:p>
            <a:endParaRPr lang="en-US" sz="2800" dirty="0"/>
          </a:p>
        </p:txBody>
      </p:sp>
      <p:pic>
        <p:nvPicPr>
          <p:cNvPr id="4" name="Picture 4" descr="Image result for cycle 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44" y="3376246"/>
            <a:ext cx="5297113" cy="25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795" y="6043069"/>
            <a:ext cx="43524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Connected DAG* (Tree)  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92580" y="4641850"/>
            <a:ext cx="825570" cy="844550"/>
          </a:xfrm>
          <a:prstGeom prst="line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22618" y="4850673"/>
            <a:ext cx="27709" cy="3186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5126971" y="4855031"/>
            <a:ext cx="27709" cy="3186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6BFA3B-FFA6-4E99-9F1C-03836E845A99}"/>
              </a:ext>
            </a:extLst>
          </p:cNvPr>
          <p:cNvSpPr txBox="1"/>
          <p:nvPr/>
        </p:nvSpPr>
        <p:spPr>
          <a:xfrm>
            <a:off x="8507889" y="160155"/>
            <a:ext cx="4082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*Directed Acyclic Graph = DAG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3EA24-05F0-44C7-A370-B034185DB1ED}"/>
              </a:ext>
            </a:extLst>
          </p:cNvPr>
          <p:cNvSpPr txBox="1"/>
          <p:nvPr/>
        </p:nvSpPr>
        <p:spPr>
          <a:xfrm>
            <a:off x="2573880" y="300175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9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105A62-2534-48E9-9F62-20B235FFDE66}"/>
              </a:ext>
            </a:extLst>
          </p:cNvPr>
          <p:cNvGrpSpPr/>
          <p:nvPr/>
        </p:nvGrpSpPr>
        <p:grpSpPr>
          <a:xfrm>
            <a:off x="5285927" y="1798701"/>
            <a:ext cx="6198175" cy="3938587"/>
            <a:chOff x="2996912" y="2177510"/>
            <a:chExt cx="6198175" cy="3938587"/>
          </a:xfrm>
        </p:grpSpPr>
        <p:pic>
          <p:nvPicPr>
            <p:cNvPr id="1028" name="Picture 4" descr="Image result for rooted directed tree">
              <a:extLst>
                <a:ext uri="{FF2B5EF4-FFF2-40B4-BE49-F238E27FC236}">
                  <a16:creationId xmlns:a16="http://schemas.microsoft.com/office/drawing/2014/main" id="{BC660624-5B8B-445A-8C6E-7260032A4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912" y="2177510"/>
              <a:ext cx="6198175" cy="393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91C5D0-6B40-46C4-AC59-298EACA91A5B}"/>
                </a:ext>
              </a:extLst>
            </p:cNvPr>
            <p:cNvSpPr txBox="1"/>
            <p:nvPr/>
          </p:nvSpPr>
          <p:spPr>
            <a:xfrm>
              <a:off x="5504075" y="2403540"/>
              <a:ext cx="8162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Root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9CA846-0990-4287-837F-CE6285AD21B4}"/>
                </a:ext>
              </a:extLst>
            </p:cNvPr>
            <p:cNvSpPr txBox="1"/>
            <p:nvPr/>
          </p:nvSpPr>
          <p:spPr>
            <a:xfrm>
              <a:off x="3256175" y="5403915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CE1C-5021-478F-B21B-B7D8281BEC74}"/>
                </a:ext>
              </a:extLst>
            </p:cNvPr>
            <p:cNvSpPr txBox="1"/>
            <p:nvPr/>
          </p:nvSpPr>
          <p:spPr>
            <a:xfrm>
              <a:off x="4769275" y="5413439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E47FE1-CC49-4910-BB49-C0E9E3C376B0}"/>
                </a:ext>
              </a:extLst>
            </p:cNvPr>
            <p:cNvSpPr txBox="1"/>
            <p:nvPr/>
          </p:nvSpPr>
          <p:spPr>
            <a:xfrm>
              <a:off x="6648156" y="5403915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10E48-4D3A-44B9-96D2-6E88B8730E0B}"/>
                </a:ext>
              </a:extLst>
            </p:cNvPr>
            <p:cNvSpPr txBox="1"/>
            <p:nvPr/>
          </p:nvSpPr>
          <p:spPr>
            <a:xfrm>
              <a:off x="8161256" y="5413439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9381E5-7872-4182-AEA8-6C7EF065CADA}"/>
                </a:ext>
              </a:extLst>
            </p:cNvPr>
            <p:cNvSpPr txBox="1"/>
            <p:nvPr/>
          </p:nvSpPr>
          <p:spPr>
            <a:xfrm>
              <a:off x="5524913" y="3899212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8D9852-2E1C-423B-8F09-5EFD691665F4}"/>
                </a:ext>
              </a:extLst>
            </p:cNvPr>
            <p:cNvSpPr txBox="1"/>
            <p:nvPr/>
          </p:nvSpPr>
          <p:spPr>
            <a:xfrm>
              <a:off x="3994704" y="3898966"/>
              <a:ext cx="8002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9FCCE4-D9B1-42AD-9F30-A1C89B83E301}"/>
                </a:ext>
              </a:extLst>
            </p:cNvPr>
            <p:cNvSpPr txBox="1"/>
            <p:nvPr/>
          </p:nvSpPr>
          <p:spPr>
            <a:xfrm>
              <a:off x="7019949" y="3898965"/>
              <a:ext cx="8002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6E251-BFD8-4E99-B084-EDE4A019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D48-C5D5-4861-8C37-67D7DD6C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7"/>
            <a:ext cx="4204332" cy="393858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No undirected cycles</a:t>
            </a:r>
          </a:p>
          <a:p>
            <a:endParaRPr lang="en-US" sz="2800" dirty="0"/>
          </a:p>
          <a:p>
            <a:r>
              <a:rPr lang="en-US" sz="2800" b="1" dirty="0"/>
              <a:t>Root</a:t>
            </a:r>
            <a:endParaRPr lang="en-US" sz="2400" dirty="0"/>
          </a:p>
          <a:p>
            <a:pPr lvl="1"/>
            <a:r>
              <a:rPr lang="en-US" sz="2400" dirty="0"/>
              <a:t>No incoming edges</a:t>
            </a:r>
          </a:p>
          <a:p>
            <a:pPr marL="274320" lvl="1" indent="0">
              <a:buNone/>
            </a:pPr>
            <a:r>
              <a:rPr lang="en-US" sz="2400" dirty="0"/>
              <a:t> </a:t>
            </a:r>
          </a:p>
          <a:p>
            <a:r>
              <a:rPr lang="en-US" sz="2800" b="1" dirty="0"/>
              <a:t>Leaf</a:t>
            </a:r>
          </a:p>
          <a:p>
            <a:pPr lvl="1"/>
            <a:r>
              <a:rPr lang="en-US" sz="2400" dirty="0"/>
              <a:t>No outgoing edges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Parent, Children</a:t>
            </a:r>
          </a:p>
          <a:p>
            <a:pPr lvl="1"/>
            <a:r>
              <a:rPr lang="en-US" sz="2400" dirty="0"/>
              <a:t>Parent’s outgoing edges point to 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81546-6D11-447F-A83B-174C7507B629}"/>
              </a:ext>
            </a:extLst>
          </p:cNvPr>
          <p:cNvSpPr txBox="1"/>
          <p:nvPr/>
        </p:nvSpPr>
        <p:spPr>
          <a:xfrm>
            <a:off x="6256499" y="2976626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95014-FA94-48D9-B1EA-200B23A28216}"/>
              </a:ext>
            </a:extLst>
          </p:cNvPr>
          <p:cNvSpPr txBox="1"/>
          <p:nvPr/>
        </p:nvSpPr>
        <p:spPr>
          <a:xfrm>
            <a:off x="5548396" y="568612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Child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A16EB-710B-4CF9-AD74-E3ACA1277A39}"/>
              </a:ext>
            </a:extLst>
          </p:cNvPr>
          <p:cNvSpPr txBox="1"/>
          <p:nvPr/>
        </p:nvSpPr>
        <p:spPr>
          <a:xfrm>
            <a:off x="7083938" y="568258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165308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3383-2E75-4037-A180-A6DCD626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6C6A-CD1B-4DD4-98EC-BA8FB8D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942103" cy="4050792"/>
          </a:xfrm>
        </p:spPr>
        <p:txBody>
          <a:bodyPr>
            <a:normAutofit/>
          </a:bodyPr>
          <a:lstStyle/>
          <a:p>
            <a:r>
              <a:rPr lang="en-US" sz="2800" dirty="0"/>
              <a:t>Assume graph </a:t>
            </a:r>
            <a:r>
              <a:rPr lang="en-US" sz="2800" i="1" dirty="0"/>
              <a:t>H </a:t>
            </a:r>
            <a:r>
              <a:rPr lang="en-US" sz="2800" dirty="0"/>
              <a:t>is </a:t>
            </a:r>
            <a:r>
              <a:rPr lang="en-US" sz="2800" b="1" dirty="0"/>
              <a:t>chordal</a:t>
            </a:r>
            <a:endParaRPr lang="en-US" sz="2800" dirty="0"/>
          </a:p>
          <a:p>
            <a:pPr lvl="1"/>
            <a:r>
              <a:rPr lang="en-US" sz="2600" dirty="0"/>
              <a:t>Every minimal undirected cycle has 3 edges</a:t>
            </a:r>
          </a:p>
          <a:p>
            <a:pPr marL="274320" lvl="1" indent="0">
              <a:buNone/>
            </a:pPr>
            <a:endParaRPr lang="en-US" sz="2600" dirty="0"/>
          </a:p>
          <a:p>
            <a:r>
              <a:rPr lang="en-US" sz="2800" dirty="0"/>
              <a:t>A tree </a:t>
            </a:r>
            <a:r>
              <a:rPr lang="en-US" sz="2800" i="1" dirty="0"/>
              <a:t>T</a:t>
            </a:r>
            <a:r>
              <a:rPr lang="en-US" sz="2800" dirty="0"/>
              <a:t> is a </a:t>
            </a:r>
            <a:r>
              <a:rPr lang="en-US" sz="2800" b="1" dirty="0"/>
              <a:t>clique tree</a:t>
            </a:r>
            <a:r>
              <a:rPr lang="en-US" sz="2800" dirty="0"/>
              <a:t> for </a:t>
            </a:r>
            <a:r>
              <a:rPr lang="en-US" sz="2800" i="1" dirty="0"/>
              <a:t>H</a:t>
            </a:r>
            <a:r>
              <a:rPr lang="en-US" sz="2800" dirty="0"/>
              <a:t> if:</a:t>
            </a:r>
          </a:p>
          <a:p>
            <a:pPr lvl="1"/>
            <a:r>
              <a:rPr lang="en-US" sz="2600" dirty="0"/>
              <a:t>Each vertex from </a:t>
            </a:r>
            <a:r>
              <a:rPr lang="en-US" sz="2600" i="1" dirty="0"/>
              <a:t>T</a:t>
            </a:r>
            <a:r>
              <a:rPr lang="en-US" sz="2600" dirty="0"/>
              <a:t>  ~ a maximal clique from </a:t>
            </a:r>
            <a:r>
              <a:rPr lang="en-US" sz="2600" i="1" dirty="0"/>
              <a:t>H</a:t>
            </a:r>
          </a:p>
          <a:p>
            <a:endParaRPr lang="en-US" sz="2800" i="1" dirty="0"/>
          </a:p>
          <a:p>
            <a:r>
              <a:rPr lang="en-US" sz="2800" i="1" dirty="0"/>
              <a:t>Question: What is the clique tree of the graph to the right?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E306E-C1CE-483C-BEBD-E4296B5043D1}"/>
              </a:ext>
            </a:extLst>
          </p:cNvPr>
          <p:cNvSpPr txBox="1"/>
          <p:nvPr/>
        </p:nvSpPr>
        <p:spPr>
          <a:xfrm>
            <a:off x="3006436" y="5392874"/>
            <a:ext cx="52935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</a:rPr>
              <a:t>C:A,B </a:t>
            </a:r>
            <a:r>
              <a:rPr lang="en-US" sz="2600" dirty="0">
                <a:solidFill>
                  <a:srgbClr val="0070C0"/>
                </a:solidFill>
                <a:sym typeface="Wingdings" panose="05000000000000000000" pitchFamily="2" charset="2"/>
              </a:rPr>
              <a:t> D:B,C  E:C,D  F:D,E*</a:t>
            </a:r>
            <a:endParaRPr lang="en-US" sz="2600" dirty="0">
              <a:solidFill>
                <a:srgbClr val="0070C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67AC8-008F-4E58-8BBB-23BB0D11F1FE}"/>
              </a:ext>
            </a:extLst>
          </p:cNvPr>
          <p:cNvSpPr/>
          <p:nvPr/>
        </p:nvSpPr>
        <p:spPr>
          <a:xfrm rot="21411357">
            <a:off x="8930890" y="1884847"/>
            <a:ext cx="2941152" cy="19909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F7E89-DD0D-482C-8074-552BDCF0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5564" y="1958182"/>
            <a:ext cx="2347788" cy="35995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F39EFA-8EB0-4C12-9290-39548F6F88AC}"/>
              </a:ext>
            </a:extLst>
          </p:cNvPr>
          <p:cNvSpPr/>
          <p:nvPr/>
        </p:nvSpPr>
        <p:spPr>
          <a:xfrm rot="19781104">
            <a:off x="8758062" y="2680205"/>
            <a:ext cx="2838453" cy="1855746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442A37-CF71-417C-BC6D-54942AC52875}"/>
              </a:ext>
            </a:extLst>
          </p:cNvPr>
          <p:cNvSpPr/>
          <p:nvPr/>
        </p:nvSpPr>
        <p:spPr>
          <a:xfrm>
            <a:off x="8866910" y="3796145"/>
            <a:ext cx="2995128" cy="183709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56B809-E7C7-42B3-AAB3-448C55869CE3}"/>
              </a:ext>
            </a:extLst>
          </p:cNvPr>
          <p:cNvSpPr/>
          <p:nvPr/>
        </p:nvSpPr>
        <p:spPr>
          <a:xfrm rot="20073102">
            <a:off x="9153092" y="3181954"/>
            <a:ext cx="2838453" cy="173219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631D9-1135-4539-93A6-AE0B59D0BC19}"/>
              </a:ext>
            </a:extLst>
          </p:cNvPr>
          <p:cNvSpPr txBox="1"/>
          <p:nvPr/>
        </p:nvSpPr>
        <p:spPr>
          <a:xfrm>
            <a:off x="11172935" y="1583357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7A7DE-DCA4-4CA1-99DE-F796E2A657F8}"/>
              </a:ext>
            </a:extLst>
          </p:cNvPr>
          <p:cNvSpPr txBox="1"/>
          <p:nvPr/>
        </p:nvSpPr>
        <p:spPr>
          <a:xfrm>
            <a:off x="11223592" y="2306239"/>
            <a:ext cx="47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E1AE7-6B79-4628-9E98-CE96E873E473}"/>
              </a:ext>
            </a:extLst>
          </p:cNvPr>
          <p:cNvSpPr txBox="1"/>
          <p:nvPr/>
        </p:nvSpPr>
        <p:spPr>
          <a:xfrm>
            <a:off x="9865215" y="2829459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8F704-043E-406E-A3C6-A8F1EB8DB5F9}"/>
              </a:ext>
            </a:extLst>
          </p:cNvPr>
          <p:cNvSpPr txBox="1"/>
          <p:nvPr/>
        </p:nvSpPr>
        <p:spPr>
          <a:xfrm>
            <a:off x="11324086" y="3653371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06B4C-D433-4CEA-B354-9B35C84AE698}"/>
              </a:ext>
            </a:extLst>
          </p:cNvPr>
          <p:cNvSpPr txBox="1"/>
          <p:nvPr/>
        </p:nvSpPr>
        <p:spPr>
          <a:xfrm>
            <a:off x="3949833" y="5737510"/>
            <a:ext cx="44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*minimal separators to right of colon (:)</a:t>
            </a:r>
          </a:p>
        </p:txBody>
      </p:sp>
    </p:spTree>
    <p:extLst>
      <p:ext uri="{BB962C8B-B14F-4D97-AF65-F5344CB8AC3E}">
        <p14:creationId xmlns:p14="http://schemas.microsoft.com/office/powerpoint/2010/main" val="38456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BAYES Probability In ISAM2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13" y="573843"/>
            <a:ext cx="6289522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E2B3-46FE-44AF-B13C-60DB737A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0AC1-3EA1-48E2-B87C-0A9490D3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r>
              <a:rPr lang="en-US" sz="2800" dirty="0"/>
              <a:t>Definition of Conditional Probability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951F87-84F4-4938-AB1C-B0BA6DF66BDF}"/>
              </a:ext>
            </a:extLst>
          </p:cNvPr>
          <p:cNvSpPr txBox="1">
            <a:spLocks/>
          </p:cNvSpPr>
          <p:nvPr/>
        </p:nvSpPr>
        <p:spPr>
          <a:xfrm>
            <a:off x="6096000" y="2121408"/>
            <a:ext cx="50322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41E14-02ED-4B51-8AFD-0DD5C46B9605}"/>
                  </a:ext>
                </a:extLst>
              </p:cNvPr>
              <p:cNvSpPr txBox="1"/>
              <p:nvPr/>
            </p:nvSpPr>
            <p:spPr>
              <a:xfrm>
                <a:off x="6272062" y="2938448"/>
                <a:ext cx="4260914" cy="98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P(A|B)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/>
                          <m:t>(</m:t>
                        </m:r>
                        <m:r>
                          <m:rPr>
                            <m:nor/>
                          </m:rPr>
                          <a:rPr lang="en-US" sz="3200"/>
                          <m:t>B</m:t>
                        </m:r>
                        <m:r>
                          <m:rPr>
                            <m:nor/>
                          </m:rPr>
                          <a:rPr lang="en-US" sz="3200"/>
                          <m:t>|</m:t>
                        </m:r>
                        <m:r>
                          <m:rPr>
                            <m:nor/>
                          </m:rPr>
                          <a:rPr lang="en-US" sz="3200" dirty="0"/>
                          <m:t>A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/>
                          <m:t>(</m:t>
                        </m:r>
                        <m:r>
                          <m:rPr>
                            <m:nor/>
                          </m:rPr>
                          <a:rPr lang="en-US" sz="3200"/>
                          <m:t>A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 dirty="0"/>
                          <m:t>(</m:t>
                        </m:r>
                        <m:r>
                          <m:rPr>
                            <m:nor/>
                          </m:rPr>
                          <a:rPr lang="en-US" sz="3200" dirty="0"/>
                          <m:t>B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41E14-02ED-4B51-8AFD-0DD5C46B9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62" y="2938448"/>
                <a:ext cx="4260914" cy="981102"/>
              </a:xfrm>
              <a:prstGeom prst="rect">
                <a:avLst/>
              </a:prstGeom>
              <a:blipFill>
                <a:blip r:embed="rId2"/>
                <a:stretch>
                  <a:fillRect l="-3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E62748-04D4-4FA2-9F3B-FD252EA24701}"/>
              </a:ext>
            </a:extLst>
          </p:cNvPr>
          <p:cNvSpPr txBox="1"/>
          <p:nvPr/>
        </p:nvSpPr>
        <p:spPr>
          <a:xfrm>
            <a:off x="1245910" y="3136612"/>
            <a:ext cx="426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P(A∩B) = P(A|B)P(B)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70C4E85-3D82-44C7-9584-2EBE05EA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10" y="4071466"/>
            <a:ext cx="3452853" cy="230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yes theorem rain cloud">
            <a:extLst>
              <a:ext uri="{FF2B5EF4-FFF2-40B4-BE49-F238E27FC236}">
                <a16:creationId xmlns:a16="http://schemas.microsoft.com/office/drawing/2014/main" id="{A18772A5-71D0-4C4F-B012-1F24F10C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0" y="4417744"/>
            <a:ext cx="3735573" cy="17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5B217F-994D-440E-A1A8-82E1253D6DB2}"/>
              </a:ext>
            </a:extLst>
          </p:cNvPr>
          <p:cNvCxnSpPr>
            <a:cxnSpLocks/>
          </p:cNvCxnSpPr>
          <p:nvPr/>
        </p:nvCxnSpPr>
        <p:spPr>
          <a:xfrm flipH="1" flipV="1">
            <a:off x="2111604" y="5269584"/>
            <a:ext cx="2587162" cy="1103788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C57FB-4F55-4704-BEAC-20813BD6BC8A}"/>
              </a:ext>
            </a:extLst>
          </p:cNvPr>
          <p:cNvCxnSpPr>
            <a:cxnSpLocks/>
          </p:cNvCxnSpPr>
          <p:nvPr/>
        </p:nvCxnSpPr>
        <p:spPr>
          <a:xfrm flipH="1" flipV="1">
            <a:off x="4100660" y="5392132"/>
            <a:ext cx="598103" cy="981236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4F299E-3FB8-4ED1-B6D6-FA23517C7FEC}"/>
              </a:ext>
            </a:extLst>
          </p:cNvPr>
          <p:cNvSpPr txBox="1"/>
          <p:nvPr/>
        </p:nvSpPr>
        <p:spPr>
          <a:xfrm>
            <a:off x="4697969" y="6301061"/>
            <a:ext cx="277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Variables (RV’s)</a:t>
            </a:r>
          </a:p>
        </p:txBody>
      </p:sp>
    </p:spTree>
    <p:extLst>
      <p:ext uri="{BB962C8B-B14F-4D97-AF65-F5344CB8AC3E}">
        <p14:creationId xmlns:p14="http://schemas.microsoft.com/office/powerpoint/2010/main" val="22834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70DD-B784-4FA3-B23B-613DE614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95AC-654B-4B31-8D8B-D5DF12369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41728"/>
            <a:ext cx="10058400" cy="4050792"/>
          </a:xfrm>
        </p:spPr>
        <p:txBody>
          <a:bodyPr/>
          <a:lstStyle/>
          <a:p>
            <a:r>
              <a:rPr lang="en-US" sz="2400" dirty="0"/>
              <a:t>Prior Distribution</a:t>
            </a:r>
          </a:p>
          <a:p>
            <a:pPr lvl="1"/>
            <a:r>
              <a:rPr lang="en-US" sz="2000" dirty="0"/>
              <a:t>P(Rain)    = 0.1</a:t>
            </a:r>
          </a:p>
          <a:p>
            <a:pPr lvl="1"/>
            <a:r>
              <a:rPr lang="en-US" sz="2000" dirty="0"/>
              <a:t>P(Cloud) = 0.4</a:t>
            </a:r>
          </a:p>
          <a:p>
            <a:r>
              <a:rPr lang="en-US" sz="2400" dirty="0"/>
              <a:t>Conditional probability</a:t>
            </a:r>
          </a:p>
          <a:p>
            <a:pPr lvl="1"/>
            <a:r>
              <a:rPr lang="en-US" sz="2000" dirty="0"/>
              <a:t>P(</a:t>
            </a:r>
            <a:r>
              <a:rPr lang="en-US" sz="2000" dirty="0" err="1"/>
              <a:t>Cloud|Rain</a:t>
            </a:r>
            <a:r>
              <a:rPr lang="en-US" sz="2000" dirty="0"/>
              <a:t>) = 0.5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i="1" dirty="0"/>
              <a:t>Question: What is the probability that it will rain if it is cloudy?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05193-E209-40D4-87AE-7A70DF7B61FA}"/>
                  </a:ext>
                </a:extLst>
              </p:cNvPr>
              <p:cNvSpPr txBox="1"/>
              <p:nvPr/>
            </p:nvSpPr>
            <p:spPr>
              <a:xfrm>
                <a:off x="3164118" y="5500866"/>
                <a:ext cx="5863764" cy="75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P(</a:t>
                </a:r>
                <a:r>
                  <a:rPr lang="en-US" sz="2400" dirty="0" err="1"/>
                  <a:t>Rain|Cloud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/>
                          <m:t>(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Cloud</m:t>
                        </m:r>
                        <m:r>
                          <m:rPr>
                            <m:nor/>
                          </m:rPr>
                          <a:rPr lang="en-US" sz="2400" smtClean="0"/>
                          <m:t>|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Rain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/>
                          <m:t>(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Rain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Cloud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05193-E209-40D4-87AE-7A70DF7B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118" y="5500866"/>
                <a:ext cx="5863764" cy="758926"/>
              </a:xfrm>
              <a:prstGeom prst="rect">
                <a:avLst/>
              </a:prstGeom>
              <a:blipFill>
                <a:blip r:embed="rId2"/>
                <a:stretch>
                  <a:fillRect l="-1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18F35-0976-4296-876E-9342723D0761}"/>
                  </a:ext>
                </a:extLst>
              </p:cNvPr>
              <p:cNvSpPr txBox="1"/>
              <p:nvPr/>
            </p:nvSpPr>
            <p:spPr>
              <a:xfrm>
                <a:off x="5820363" y="2376670"/>
                <a:ext cx="5863764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P(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Rain|Cloud</a:t>
                </a:r>
                <a:r>
                  <a:rPr lang="en-US" sz="2400" dirty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</a:rPr>
                          <m:t>0.5 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</a:rPr>
                          <m:t> 0.1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rgbClr val="002060"/>
                            </a:solidFill>
                          </a:rPr>
                          <m:t>0.4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= 0.125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18F35-0976-4296-876E-9342723D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63" y="2376670"/>
                <a:ext cx="5863764" cy="688265"/>
              </a:xfrm>
              <a:prstGeom prst="rect">
                <a:avLst/>
              </a:prstGeom>
              <a:blipFill>
                <a:blip r:embed="rId3"/>
                <a:stretch>
                  <a:fillRect l="-1663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998B99-37DA-4B92-8D95-3E322A0B00BC}"/>
              </a:ext>
            </a:extLst>
          </p:cNvPr>
          <p:cNvSpPr txBox="1"/>
          <p:nvPr/>
        </p:nvSpPr>
        <p:spPr>
          <a:xfrm>
            <a:off x="5869804" y="3093617"/>
            <a:ext cx="5096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Check Answer:</a:t>
            </a:r>
          </a:p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Rain∩Cloud</a:t>
            </a:r>
            <a:r>
              <a:rPr lang="en-US" dirty="0">
                <a:solidFill>
                  <a:srgbClr val="0070C0"/>
                </a:solidFill>
              </a:rPr>
              <a:t>) = P(</a:t>
            </a:r>
            <a:r>
              <a:rPr lang="en-US" dirty="0" err="1">
                <a:solidFill>
                  <a:srgbClr val="0070C0"/>
                </a:solidFill>
              </a:rPr>
              <a:t>Rain|Cloud</a:t>
            </a:r>
            <a:r>
              <a:rPr lang="en-US" dirty="0">
                <a:solidFill>
                  <a:srgbClr val="0070C0"/>
                </a:solidFill>
              </a:rPr>
              <a:t>)P(Cloud) 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   = P(</a:t>
            </a:r>
            <a:r>
              <a:rPr lang="en-US" dirty="0" err="1">
                <a:solidFill>
                  <a:srgbClr val="0070C0"/>
                </a:solidFill>
              </a:rPr>
              <a:t>Cloud|Rain</a:t>
            </a:r>
            <a:r>
              <a:rPr lang="en-US" dirty="0">
                <a:solidFill>
                  <a:srgbClr val="0070C0"/>
                </a:solidFill>
              </a:rPr>
              <a:t>)P(Rain) 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   = 0.05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3BD1F7-2482-42B7-B4FA-39944A3E3D21}"/>
              </a:ext>
            </a:extLst>
          </p:cNvPr>
          <p:cNvSpPr/>
          <p:nvPr/>
        </p:nvSpPr>
        <p:spPr>
          <a:xfrm>
            <a:off x="5664711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33628F-74E4-4FF8-81F1-801029DE608F}"/>
              </a:ext>
            </a:extLst>
          </p:cNvPr>
          <p:cNvSpPr/>
          <p:nvPr/>
        </p:nvSpPr>
        <p:spPr>
          <a:xfrm>
            <a:off x="7309527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0B26F2-335C-496F-AB5A-75A16794406A}"/>
              </a:ext>
            </a:extLst>
          </p:cNvPr>
          <p:cNvCxnSpPr>
            <a:cxnSpLocks/>
          </p:cNvCxnSpPr>
          <p:nvPr/>
        </p:nvCxnSpPr>
        <p:spPr>
          <a:xfrm>
            <a:off x="6659081" y="1623165"/>
            <a:ext cx="603316" cy="0"/>
          </a:xfrm>
          <a:prstGeom prst="line">
            <a:avLst/>
          </a:prstGeom>
          <a:ln w="38100"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6FF601-6760-466F-9B42-78969C60DC34}"/>
              </a:ext>
            </a:extLst>
          </p:cNvPr>
          <p:cNvSpPr txBox="1"/>
          <p:nvPr/>
        </p:nvSpPr>
        <p:spPr>
          <a:xfrm>
            <a:off x="5749652" y="1449532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Cloud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718EF8-BC9C-4F63-86BD-0A11F3EEDC06}"/>
              </a:ext>
            </a:extLst>
          </p:cNvPr>
          <p:cNvSpPr txBox="1"/>
          <p:nvPr/>
        </p:nvSpPr>
        <p:spPr>
          <a:xfrm>
            <a:off x="7488106" y="145300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Rain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4F7AD-3146-485B-8C12-378E0F61C57B}"/>
              </a:ext>
            </a:extLst>
          </p:cNvPr>
          <p:cNvSpPr txBox="1"/>
          <p:nvPr/>
        </p:nvSpPr>
        <p:spPr>
          <a:xfrm>
            <a:off x="6128901" y="9271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Cloud|Rain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59FC8D-E45A-4581-B75C-4CAD32ABF616}"/>
              </a:ext>
            </a:extLst>
          </p:cNvPr>
          <p:cNvSpPr/>
          <p:nvPr/>
        </p:nvSpPr>
        <p:spPr>
          <a:xfrm>
            <a:off x="8654826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735966-362D-44CF-A345-B843AD1C81EC}"/>
              </a:ext>
            </a:extLst>
          </p:cNvPr>
          <p:cNvSpPr/>
          <p:nvPr/>
        </p:nvSpPr>
        <p:spPr>
          <a:xfrm>
            <a:off x="10299642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7E86C-28D5-4C7C-A565-66C4F0C20F83}"/>
              </a:ext>
            </a:extLst>
          </p:cNvPr>
          <p:cNvSpPr txBox="1"/>
          <p:nvPr/>
        </p:nvSpPr>
        <p:spPr>
          <a:xfrm>
            <a:off x="8739767" y="1449532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Cloud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0E7D64-CD63-4EEB-B5AA-E66F77D2ECB3}"/>
              </a:ext>
            </a:extLst>
          </p:cNvPr>
          <p:cNvSpPr txBox="1"/>
          <p:nvPr/>
        </p:nvSpPr>
        <p:spPr>
          <a:xfrm>
            <a:off x="10478221" y="145300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Rain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6DADBB-4468-4CB2-BA22-66943E8AD795}"/>
              </a:ext>
            </a:extLst>
          </p:cNvPr>
          <p:cNvSpPr txBox="1"/>
          <p:nvPr/>
        </p:nvSpPr>
        <p:spPr>
          <a:xfrm>
            <a:off x="9174193" y="92657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Rain|Cloud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9E0265-9B00-47C4-8537-91901BC7E93E}"/>
              </a:ext>
            </a:extLst>
          </p:cNvPr>
          <p:cNvCxnSpPr>
            <a:cxnSpLocks/>
          </p:cNvCxnSpPr>
          <p:nvPr/>
        </p:nvCxnSpPr>
        <p:spPr>
          <a:xfrm>
            <a:off x="9650557" y="1619710"/>
            <a:ext cx="603316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6BE08277-7776-439C-A366-8FCDEDA930A9}"/>
              </a:ext>
            </a:extLst>
          </p:cNvPr>
          <p:cNvSpPr/>
          <p:nvPr/>
        </p:nvSpPr>
        <p:spPr>
          <a:xfrm>
            <a:off x="5321027" y="769388"/>
            <a:ext cx="3324766" cy="1734693"/>
          </a:xfrm>
          <a:prstGeom prst="mathMultiply">
            <a:avLst>
              <a:gd name="adj1" fmla="val 10342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1" grpId="0" animBg="1"/>
      <p:bldP spid="42" grpId="0" animBg="1"/>
      <p:bldP spid="44" grpId="0"/>
      <p:bldP spid="45" grpId="0"/>
      <p:bldP spid="47" grpId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4280-4D0A-443E-88E4-01A6CC3D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Graph Models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5165-F016-4705-9517-A30A6021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94409"/>
            <a:ext cx="5717451" cy="3724004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Joint Probability distribution</a:t>
            </a:r>
            <a:r>
              <a:rPr lang="en-US" sz="2400" dirty="0"/>
              <a:t>: probability of every possible event as a combination of all possible RV’s</a:t>
            </a:r>
          </a:p>
          <a:p>
            <a:endParaRPr lang="en-US" sz="2400" dirty="0"/>
          </a:p>
          <a:p>
            <a:r>
              <a:rPr lang="en-US" sz="2400" dirty="0"/>
              <a:t>Must represent part of joint probability distribution w/ independence relationships</a:t>
            </a:r>
          </a:p>
          <a:p>
            <a:endParaRPr lang="en-US" sz="2400" dirty="0"/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200" dirty="0"/>
              <a:t>Modified Decision Trees (to right)</a:t>
            </a:r>
          </a:p>
          <a:p>
            <a:pPr lvl="1"/>
            <a:r>
              <a:rPr lang="en-US" sz="2200" dirty="0"/>
              <a:t>Bayes Nets</a:t>
            </a:r>
          </a:p>
          <a:p>
            <a:pPr lvl="1"/>
            <a:r>
              <a:rPr lang="en-US" sz="2200" dirty="0"/>
              <a:t>Factor Graphs</a:t>
            </a:r>
            <a:endParaRPr lang="en-US" dirty="0"/>
          </a:p>
          <a:p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52CA86-4C1A-4BF9-849C-F4161B3F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299" y="2516445"/>
            <a:ext cx="4176713" cy="29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75143"/>
            <a:ext cx="10058400" cy="1609344"/>
          </a:xfrm>
        </p:spPr>
        <p:txBody>
          <a:bodyPr/>
          <a:lstStyle/>
          <a:p>
            <a:r>
              <a:rPr lang="en-US" dirty="0"/>
              <a:t>Bayes Nets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F2362-74EF-41F2-B6D2-79ABC063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36" y="2324822"/>
            <a:ext cx="5554336" cy="379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03A0E-AF87-435A-AF05-EFDCBDEF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16" y="924544"/>
            <a:ext cx="7286625" cy="76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80EACA-7C57-44A5-AED0-EBC7FAB98F0B}"/>
              </a:ext>
            </a:extLst>
          </p:cNvPr>
          <p:cNvSpPr/>
          <p:nvPr/>
        </p:nvSpPr>
        <p:spPr>
          <a:xfrm>
            <a:off x="741990" y="2267396"/>
            <a:ext cx="6490762" cy="410373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21FFCF-990A-40AA-80BF-9B094E58BD34}"/>
              </a:ext>
            </a:extLst>
          </p:cNvPr>
          <p:cNvCxnSpPr>
            <a:cxnSpLocks/>
          </p:cNvCxnSpPr>
          <p:nvPr/>
        </p:nvCxnSpPr>
        <p:spPr>
          <a:xfrm flipH="1">
            <a:off x="6913537" y="2909475"/>
            <a:ext cx="402639" cy="4136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DE05F3-B498-42F1-B2FF-E6C76E02F74E}"/>
              </a:ext>
            </a:extLst>
          </p:cNvPr>
          <p:cNvSpPr txBox="1"/>
          <p:nvPr/>
        </p:nvSpPr>
        <p:spPr>
          <a:xfrm>
            <a:off x="4424083" y="985998"/>
            <a:ext cx="1618129" cy="46748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CDDB6-1A03-4FFF-8795-B1D049E06B19}"/>
              </a:ext>
            </a:extLst>
          </p:cNvPr>
          <p:cNvSpPr txBox="1"/>
          <p:nvPr/>
        </p:nvSpPr>
        <p:spPr>
          <a:xfrm>
            <a:off x="9359727" y="990607"/>
            <a:ext cx="2245081" cy="43598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48E5DD-9B84-4C3E-AAF5-38B5BAD50FC6}"/>
              </a:ext>
            </a:extLst>
          </p:cNvPr>
          <p:cNvSpPr/>
          <p:nvPr/>
        </p:nvSpPr>
        <p:spPr>
          <a:xfrm>
            <a:off x="3024555" y="4553013"/>
            <a:ext cx="3805518" cy="1676955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BA2D4B-991B-4C69-B383-F720C1C7B718}"/>
              </a:ext>
            </a:extLst>
          </p:cNvPr>
          <p:cNvCxnSpPr>
            <a:cxnSpLocks/>
          </p:cNvCxnSpPr>
          <p:nvPr/>
        </p:nvCxnSpPr>
        <p:spPr>
          <a:xfrm flipH="1">
            <a:off x="6845529" y="5343676"/>
            <a:ext cx="887506" cy="13196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50F41-8D75-40AB-A1A7-59757BAA66BA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272032" y="5004032"/>
            <a:ext cx="737067" cy="86854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B8EBB9-ADBB-450C-8070-7CCF175E2EA8}"/>
              </a:ext>
            </a:extLst>
          </p:cNvPr>
          <p:cNvSpPr txBox="1"/>
          <p:nvPr/>
        </p:nvSpPr>
        <p:spPr>
          <a:xfrm>
            <a:off x="1338850" y="5872574"/>
            <a:ext cx="186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Independence Relationships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16C93-47C8-4284-B1D4-C3DED699F0F4}"/>
              </a:ext>
            </a:extLst>
          </p:cNvPr>
          <p:cNvSpPr txBox="1"/>
          <p:nvPr/>
        </p:nvSpPr>
        <p:spPr>
          <a:xfrm>
            <a:off x="7453326" y="2571296"/>
            <a:ext cx="4205638" cy="64633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Joint Probability Distribution </a:t>
            </a:r>
            <a:endParaRPr lang="en-US" b="1" dirty="0"/>
          </a:p>
          <a:p>
            <a:pPr algn="ctr"/>
            <a:r>
              <a:rPr lang="en-US" b="1" dirty="0"/>
              <a:t>P(</a:t>
            </a:r>
            <a:r>
              <a:rPr lang="en-US" b="1" dirty="0" err="1"/>
              <a:t>Cloudy,Sprinkler,Rain,WetGrass</a:t>
            </a:r>
            <a:r>
              <a:rPr lang="en-US" b="1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31800B-5E16-48DF-8AE1-496144818F7C}"/>
              </a:ext>
            </a:extLst>
          </p:cNvPr>
          <p:cNvSpPr txBox="1"/>
          <p:nvPr/>
        </p:nvSpPr>
        <p:spPr>
          <a:xfrm>
            <a:off x="7968139" y="4858565"/>
            <a:ext cx="3399392" cy="92333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Local (Conditional)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 Distribution</a:t>
            </a:r>
            <a:endParaRPr lang="en-US" b="1" dirty="0"/>
          </a:p>
          <a:p>
            <a:pPr algn="ctr"/>
            <a:r>
              <a:rPr lang="en-US" b="1" dirty="0"/>
              <a:t>P(</a:t>
            </a:r>
            <a:r>
              <a:rPr lang="en-US" b="1" dirty="0" err="1"/>
              <a:t>WetGrass|Sprinkler,Rain</a:t>
            </a:r>
            <a:r>
              <a:rPr lang="en-US" b="1" dirty="0"/>
              <a:t>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2F7928-9AAC-4E69-BF3F-36379DC6FDCD}"/>
              </a:ext>
            </a:extLst>
          </p:cNvPr>
          <p:cNvCxnSpPr>
            <a:cxnSpLocks/>
          </p:cNvCxnSpPr>
          <p:nvPr/>
        </p:nvCxnSpPr>
        <p:spPr>
          <a:xfrm>
            <a:off x="1587922" y="2293693"/>
            <a:ext cx="588236" cy="2997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51AC894-C63B-4BC6-AB84-469AA8FCA965}"/>
              </a:ext>
            </a:extLst>
          </p:cNvPr>
          <p:cNvSpPr txBox="1"/>
          <p:nvPr/>
        </p:nvSpPr>
        <p:spPr>
          <a:xfrm>
            <a:off x="343491" y="1950231"/>
            <a:ext cx="1314975" cy="646331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Prior</a:t>
            </a:r>
            <a:endParaRPr lang="en-US" b="1" dirty="0"/>
          </a:p>
          <a:p>
            <a:pPr algn="ctr"/>
            <a:r>
              <a:rPr lang="en-US" b="1" dirty="0"/>
              <a:t>P(Cloudy)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AD82AD-619F-420C-A059-A98EC206340F}"/>
              </a:ext>
            </a:extLst>
          </p:cNvPr>
          <p:cNvSpPr txBox="1"/>
          <p:nvPr/>
        </p:nvSpPr>
        <p:spPr>
          <a:xfrm>
            <a:off x="9303994" y="620798"/>
            <a:ext cx="2245081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Nodes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7B4B6C-63BC-42B2-9F8C-F604475EEB5B}"/>
              </a:ext>
            </a:extLst>
          </p:cNvPr>
          <p:cNvSpPr txBox="1"/>
          <p:nvPr/>
        </p:nvSpPr>
        <p:spPr>
          <a:xfrm>
            <a:off x="4424083" y="606883"/>
            <a:ext cx="1618129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DAG</a:t>
            </a:r>
          </a:p>
        </p:txBody>
      </p:sp>
    </p:spTree>
    <p:extLst>
      <p:ext uri="{BB962C8B-B14F-4D97-AF65-F5344CB8AC3E}">
        <p14:creationId xmlns:p14="http://schemas.microsoft.com/office/powerpoint/2010/main" val="98519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2" grpId="0" animBg="1"/>
      <p:bldP spid="13" grpId="0" animBg="1"/>
      <p:bldP spid="19" grpId="0"/>
      <p:bldP spid="42" grpId="0" animBg="1"/>
      <p:bldP spid="42" grpId="1" animBg="1"/>
      <p:bldP spid="43" grpId="0" animBg="1"/>
      <p:bldP spid="69" grpId="0"/>
      <p:bldP spid="71" grpId="0"/>
      <p:bldP spid="72" grpId="0"/>
      <p:bldP spid="7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FactoR</a:t>
            </a:r>
            <a:r>
              <a:rPr lang="en-US" dirty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101033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b="1" dirty="0"/>
              <a:t>factor graph</a:t>
            </a:r>
            <a:r>
              <a:rPr lang="en-US" dirty="0"/>
              <a:t> is a bipartite graph </a:t>
            </a:r>
            <a:r>
              <a:rPr lang="en-US" i="1" dirty="0"/>
              <a:t>G = (X, F, E ) </a:t>
            </a:r>
            <a:r>
              <a:rPr lang="en-US" dirty="0"/>
              <a:t>comprising of:</a:t>
            </a:r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variable vertices</a:t>
            </a:r>
            <a:r>
              <a:rPr lang="en-US" sz="2000" dirty="0"/>
              <a:t> </a:t>
            </a:r>
            <a:r>
              <a:rPr lang="en-US" sz="2000" i="1" dirty="0"/>
              <a:t>X </a:t>
            </a:r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factors</a:t>
            </a:r>
            <a:r>
              <a:rPr lang="en-US" sz="2000" dirty="0"/>
              <a:t> F</a:t>
            </a:r>
            <a:endParaRPr lang="en-US" sz="2000" i="1" dirty="0"/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edges</a:t>
            </a:r>
            <a:r>
              <a:rPr lang="en-US" sz="2000" dirty="0"/>
              <a:t> </a:t>
            </a:r>
            <a:r>
              <a:rPr lang="en-US" sz="2000" i="1" dirty="0"/>
              <a:t>E</a:t>
            </a:r>
            <a:r>
              <a:rPr lang="en-US" sz="2000" dirty="0"/>
              <a:t> </a:t>
            </a:r>
            <a:endParaRPr lang="en-US" sz="2200" dirty="0"/>
          </a:p>
          <a:p>
            <a:r>
              <a:rPr lang="en-US" dirty="0"/>
              <a:t>Representing a joint probability distribution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variable</a:t>
            </a:r>
            <a:r>
              <a:rPr lang="en-US" sz="2000" dirty="0"/>
              <a:t> can be range of values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factor</a:t>
            </a:r>
            <a:r>
              <a:rPr lang="en-US" sz="2000" dirty="0"/>
              <a:t> assigns weights/confidences on relationship between values</a:t>
            </a:r>
          </a:p>
          <a:p>
            <a:pPr lvl="1"/>
            <a:r>
              <a:rPr lang="en-US" sz="2000" dirty="0"/>
              <a:t>A variable can be held to a value using a unary factor (prior) (e.g. o</a:t>
            </a:r>
            <a:r>
              <a:rPr lang="en-US" sz="2000" baseline="-25000" dirty="0"/>
              <a:t>1</a:t>
            </a:r>
            <a:r>
              <a:rPr lang="en-US" sz="2000" dirty="0"/>
              <a:t>, o</a:t>
            </a:r>
            <a:r>
              <a:rPr lang="en-US" sz="2000" baseline="-25000" dirty="0"/>
              <a:t>2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66BC8-CEBA-4148-83EE-E6D0B744D9CA}"/>
              </a:ext>
            </a:extLst>
          </p:cNvPr>
          <p:cNvSpPr txBox="1"/>
          <p:nvPr/>
        </p:nvSpPr>
        <p:spPr>
          <a:xfrm>
            <a:off x="5105344" y="5155050"/>
            <a:ext cx="44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0B837-3A76-4F73-A48D-42F55C8C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0" y="5374964"/>
            <a:ext cx="7025439" cy="1008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6A2937-FBAB-4BCE-B69F-E375E0EF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838449"/>
            <a:ext cx="3758815" cy="9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A649-3008-4264-879D-03D385C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91DE-C396-4418-A6FE-8DE0ED03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Bipartite graph</a:t>
            </a:r>
            <a:r>
              <a:rPr lang="en-US" dirty="0"/>
              <a:t>: A graph whose vertices can be divided into 2 disjoint and independent sets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such that every edge connects a vertex </a:t>
            </a:r>
            <a:r>
              <a:rPr lang="en-US" i="1" dirty="0"/>
              <a:t>U</a:t>
            </a:r>
            <a:r>
              <a:rPr lang="en-US" dirty="0"/>
              <a:t> to one in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r>
              <a:rPr lang="en-US" i="1" dirty="0"/>
              <a:t>Question: How is the factor graph above a bipartite graph?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3D72D6-336C-48A9-8A4D-9A1B8E0D3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/>
          <a:stretch/>
        </p:blipFill>
        <p:spPr bwMode="auto">
          <a:xfrm>
            <a:off x="1961034" y="3899265"/>
            <a:ext cx="3234011" cy="25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7C5AD7B-11CD-46FC-948A-9CD3215EBA66}"/>
              </a:ext>
            </a:extLst>
          </p:cNvPr>
          <p:cNvGrpSpPr/>
          <p:nvPr/>
        </p:nvGrpSpPr>
        <p:grpSpPr>
          <a:xfrm>
            <a:off x="6096000" y="861369"/>
            <a:ext cx="5265938" cy="649015"/>
            <a:chOff x="2975639" y="5221972"/>
            <a:chExt cx="5870960" cy="75537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D0D04D-2FA6-4365-B51B-CE1FCEFEECC2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AAEA5-9DC7-4C84-B1F7-1DEAFF59C605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1C12BA-D646-46FE-A4AE-07D4729F8383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81DFBD-D3AF-411C-B8F4-E5E75FEAC17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4624259" y="5599659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58947D-DAC3-4F4D-A476-6C9082878A9E}"/>
                </a:ext>
              </a:extLst>
            </p:cNvPr>
            <p:cNvCxnSpPr/>
            <p:nvPr/>
          </p:nvCxnSpPr>
          <p:spPr>
            <a:xfrm>
              <a:off x="6728805" y="5593032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97E2E3-59FD-4467-BA0F-4DFC12838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5" y="5593032"/>
              <a:ext cx="775251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8E710F-B2FA-48F9-A4FC-C328B3C416C6}"/>
                </a:ext>
              </a:extLst>
            </p:cNvPr>
            <p:cNvSpPr/>
            <p:nvPr/>
          </p:nvSpPr>
          <p:spPr>
            <a:xfrm>
              <a:off x="2975639" y="549912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354E5B-EBC6-498B-B2D6-6940CED2CDAB}"/>
                </a:ext>
              </a:extLst>
            </p:cNvPr>
            <p:cNvSpPr/>
            <p:nvPr/>
          </p:nvSpPr>
          <p:spPr>
            <a:xfrm>
              <a:off x="5142371" y="5504092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358EC3-4869-4B4D-AB4E-9A3B97069C99}"/>
                </a:ext>
              </a:extLst>
            </p:cNvPr>
            <p:cNvSpPr/>
            <p:nvPr/>
          </p:nvSpPr>
          <p:spPr>
            <a:xfrm>
              <a:off x="7221929" y="5491351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3FB735-6948-4775-B8A6-6DFE9277519E}"/>
                </a:ext>
              </a:extLst>
            </p:cNvPr>
            <p:cNvSpPr txBox="1"/>
            <p:nvPr/>
          </p:nvSpPr>
          <p:spPr>
            <a:xfrm>
              <a:off x="3975848" y="5274681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3CBEA-698C-46E0-8A9F-B3FD331916B0}"/>
                </a:ext>
              </a:extLst>
            </p:cNvPr>
            <p:cNvSpPr txBox="1"/>
            <p:nvPr/>
          </p:nvSpPr>
          <p:spPr>
            <a:xfrm>
              <a:off x="6077139" y="5272908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326083-CAC2-488A-A5F1-402CABFC6856}"/>
                </a:ext>
              </a:extLst>
            </p:cNvPr>
            <p:cNvSpPr txBox="1"/>
            <p:nvPr/>
          </p:nvSpPr>
          <p:spPr>
            <a:xfrm>
              <a:off x="8201804" y="5274239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B51D17-67EF-4EFF-A09C-824C8A7371A5}"/>
              </a:ext>
            </a:extLst>
          </p:cNvPr>
          <p:cNvGrpSpPr/>
          <p:nvPr/>
        </p:nvGrpSpPr>
        <p:grpSpPr>
          <a:xfrm>
            <a:off x="6285040" y="3352803"/>
            <a:ext cx="4232596" cy="2961779"/>
            <a:chOff x="6006070" y="2657432"/>
            <a:chExt cx="5162916" cy="371820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A91651F-97CF-48EB-9219-788026BE6307}"/>
                </a:ext>
              </a:extLst>
            </p:cNvPr>
            <p:cNvSpPr/>
            <p:nvPr/>
          </p:nvSpPr>
          <p:spPr>
            <a:xfrm>
              <a:off x="9338068" y="3293792"/>
              <a:ext cx="1830918" cy="3032175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0D4BC2-BC4F-4F7B-B261-E69D12F89064}"/>
                </a:ext>
              </a:extLst>
            </p:cNvPr>
            <p:cNvCxnSpPr>
              <a:cxnSpLocks/>
              <a:stCxn id="13" idx="6"/>
              <a:endCxn id="8" idx="2"/>
            </p:cNvCxnSpPr>
            <p:nvPr/>
          </p:nvCxnSpPr>
          <p:spPr>
            <a:xfrm flipV="1">
              <a:off x="7022743" y="4855857"/>
              <a:ext cx="2825034" cy="1002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9752AD-3AE3-4FB8-A268-5D88C6241987}"/>
                </a:ext>
              </a:extLst>
            </p:cNvPr>
            <p:cNvCxnSpPr>
              <a:cxnSpLocks/>
              <a:stCxn id="12" idx="6"/>
              <a:endCxn id="7" idx="2"/>
            </p:cNvCxnSpPr>
            <p:nvPr/>
          </p:nvCxnSpPr>
          <p:spPr>
            <a:xfrm flipV="1">
              <a:off x="7002192" y="3909555"/>
              <a:ext cx="2808007" cy="616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EDA7283-CBCD-4217-BC7D-10D02749201A}"/>
                </a:ext>
              </a:extLst>
            </p:cNvPr>
            <p:cNvCxnSpPr>
              <a:cxnSpLocks/>
              <a:stCxn id="14" idx="6"/>
              <a:endCxn id="6" idx="2"/>
            </p:cNvCxnSpPr>
            <p:nvPr/>
          </p:nvCxnSpPr>
          <p:spPr>
            <a:xfrm flipV="1">
              <a:off x="7068320" y="5789634"/>
              <a:ext cx="2804510" cy="1159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68514D-2B15-4303-8D1D-DDED496B71EF}"/>
                </a:ext>
              </a:extLst>
            </p:cNvPr>
            <p:cNvSpPr/>
            <p:nvPr/>
          </p:nvSpPr>
          <p:spPr>
            <a:xfrm>
              <a:off x="6791432" y="3870144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33547-9108-40B6-8727-52EF4A8A1CA7}"/>
                </a:ext>
              </a:extLst>
            </p:cNvPr>
            <p:cNvSpPr/>
            <p:nvPr/>
          </p:nvSpPr>
          <p:spPr>
            <a:xfrm>
              <a:off x="6811984" y="4855017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D27E6C-6689-4A23-AAA6-CAA1F2040745}"/>
                </a:ext>
              </a:extLst>
            </p:cNvPr>
            <p:cNvSpPr/>
            <p:nvPr/>
          </p:nvSpPr>
          <p:spPr>
            <a:xfrm>
              <a:off x="6857561" y="5804552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A0CE7-FC90-4536-952A-0499BD2F44CC}"/>
                </a:ext>
              </a:extLst>
            </p:cNvPr>
            <p:cNvGrpSpPr/>
            <p:nvPr/>
          </p:nvGrpSpPr>
          <p:grpSpPr>
            <a:xfrm>
              <a:off x="9810198" y="3531867"/>
              <a:ext cx="808383" cy="755375"/>
              <a:chOff x="6290027" y="3812899"/>
              <a:chExt cx="808383" cy="75537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AAF23C-A7AB-43DE-BEB5-18B20300CD21}"/>
                  </a:ext>
                </a:extLst>
              </p:cNvPr>
              <p:cNvSpPr/>
              <p:nvPr/>
            </p:nvSpPr>
            <p:spPr>
              <a:xfrm>
                <a:off x="6290027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CADDA-BF4E-40E9-B5F7-2E0983A118B8}"/>
                  </a:ext>
                </a:extLst>
              </p:cNvPr>
              <p:cNvSpPr txBox="1"/>
              <p:nvPr/>
            </p:nvSpPr>
            <p:spPr>
              <a:xfrm>
                <a:off x="6440331" y="3862500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EEFBC7D-EFDB-46C0-8AAE-DFED7C4A0B40}"/>
                </a:ext>
              </a:extLst>
            </p:cNvPr>
            <p:cNvGrpSpPr/>
            <p:nvPr/>
          </p:nvGrpSpPr>
          <p:grpSpPr>
            <a:xfrm>
              <a:off x="9847777" y="4478170"/>
              <a:ext cx="808383" cy="755375"/>
              <a:chOff x="8394573" y="3812899"/>
              <a:chExt cx="808383" cy="7553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191E1C2-3F3C-45CD-82D1-97B36E3120E2}"/>
                  </a:ext>
                </a:extLst>
              </p:cNvPr>
              <p:cNvSpPr/>
              <p:nvPr/>
            </p:nvSpPr>
            <p:spPr>
              <a:xfrm>
                <a:off x="8394573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4E302-A928-46F9-9B3B-6AFF647A3EDE}"/>
                  </a:ext>
                </a:extLst>
              </p:cNvPr>
              <p:cNvSpPr txBox="1"/>
              <p:nvPr/>
            </p:nvSpPr>
            <p:spPr>
              <a:xfrm>
                <a:off x="8533920" y="3839107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endParaRPr lang="en-US" sz="24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A19A6F-EC3E-48D1-97A0-83F1D7512FD2}"/>
                </a:ext>
              </a:extLst>
            </p:cNvPr>
            <p:cNvGrpSpPr/>
            <p:nvPr/>
          </p:nvGrpSpPr>
          <p:grpSpPr>
            <a:xfrm>
              <a:off x="9872829" y="5411947"/>
              <a:ext cx="808383" cy="755375"/>
              <a:chOff x="10512367" y="3812899"/>
              <a:chExt cx="808383" cy="75537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F6471F-5C8A-4B48-BD05-5A40E97B2CA6}"/>
                  </a:ext>
                </a:extLst>
              </p:cNvPr>
              <p:cNvSpPr/>
              <p:nvPr/>
            </p:nvSpPr>
            <p:spPr>
              <a:xfrm>
                <a:off x="10512367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CFB72-0D55-41A3-99D2-5903B3B03CA2}"/>
                  </a:ext>
                </a:extLst>
              </p:cNvPr>
              <p:cNvSpPr txBox="1"/>
              <p:nvPr/>
            </p:nvSpPr>
            <p:spPr>
              <a:xfrm>
                <a:off x="10654790" y="3844952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3</a:t>
                </a:r>
                <a:endParaRPr lang="en-US" sz="2400" dirty="0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A75ED4-A311-4965-920B-D536DE9BDC3F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 flipV="1">
              <a:off x="7068320" y="4855857"/>
              <a:ext cx="2779457" cy="10497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E6F9F6-428A-430E-A89F-33F86E7D298B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 flipV="1">
              <a:off x="7022743" y="3909555"/>
              <a:ext cx="2787455" cy="10465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5AF2C1-FF3F-4565-99C5-F697450773D8}"/>
                </a:ext>
              </a:extLst>
            </p:cNvPr>
            <p:cNvSpPr/>
            <p:nvPr/>
          </p:nvSpPr>
          <p:spPr>
            <a:xfrm>
              <a:off x="6006070" y="3343458"/>
              <a:ext cx="1830918" cy="3032175"/>
            </a:xfrm>
            <a:prstGeom prst="ellipse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97E93E-A24B-445A-8B93-7727D5115414}"/>
                </a:ext>
              </a:extLst>
            </p:cNvPr>
            <p:cNvSpPr txBox="1"/>
            <p:nvPr/>
          </p:nvSpPr>
          <p:spPr>
            <a:xfrm>
              <a:off x="6661442" y="2733183"/>
              <a:ext cx="467718" cy="656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10086E-B4B7-43B1-A6B3-C923E4865573}"/>
                </a:ext>
              </a:extLst>
            </p:cNvPr>
            <p:cNvSpPr txBox="1"/>
            <p:nvPr/>
          </p:nvSpPr>
          <p:spPr>
            <a:xfrm>
              <a:off x="9962154" y="2657432"/>
              <a:ext cx="501689" cy="65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X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3D1675F-EB22-4E97-BA3A-5311E9C16721}"/>
              </a:ext>
            </a:extLst>
          </p:cNvPr>
          <p:cNvSpPr txBox="1"/>
          <p:nvPr/>
        </p:nvSpPr>
        <p:spPr>
          <a:xfrm>
            <a:off x="2283794" y="3402940"/>
            <a:ext cx="428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7080A-898A-4CDD-8924-56B8042B4F94}"/>
              </a:ext>
            </a:extLst>
          </p:cNvPr>
          <p:cNvSpPr txBox="1"/>
          <p:nvPr/>
        </p:nvSpPr>
        <p:spPr>
          <a:xfrm>
            <a:off x="4447267" y="3405130"/>
            <a:ext cx="41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8194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iSAM2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694" y="1897341"/>
            <a:ext cx="4423913" cy="4351338"/>
          </a:xfrm>
        </p:spPr>
        <p:txBody>
          <a:bodyPr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Kaess</a:t>
            </a:r>
            <a:r>
              <a:rPr lang="en-US" dirty="0"/>
              <a:t>, CMU</a:t>
            </a:r>
          </a:p>
          <a:p>
            <a:r>
              <a:rPr lang="en-US" dirty="0"/>
              <a:t>Robot Perception Lab</a:t>
            </a:r>
          </a:p>
          <a:p>
            <a:r>
              <a:rPr lang="en-US" dirty="0"/>
              <a:t>The International Journal of Robotic Research</a:t>
            </a:r>
          </a:p>
          <a:p>
            <a:r>
              <a:rPr lang="en-US" dirty="0" err="1"/>
              <a:t>iSAM</a:t>
            </a:r>
            <a:r>
              <a:rPr lang="en-US" dirty="0"/>
              <a:t> (2008) </a:t>
            </a:r>
            <a:r>
              <a:rPr lang="en-US" dirty="0">
                <a:sym typeface="Wingdings" panose="05000000000000000000" pitchFamily="2" charset="2"/>
              </a:rPr>
              <a:t> iSAM2 (2011)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28" y="1822879"/>
            <a:ext cx="5407736" cy="4364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78" y="4061432"/>
            <a:ext cx="1330432" cy="194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870" y="4909201"/>
            <a:ext cx="1285875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913" y="4176172"/>
            <a:ext cx="2585788" cy="541048"/>
          </a:xfrm>
          <a:prstGeom prst="rect">
            <a:avLst/>
          </a:prstGeom>
        </p:spPr>
      </p:pic>
      <p:pic>
        <p:nvPicPr>
          <p:cNvPr id="1026" name="Picture 2" descr="https://journals.sagepub.com/pb-assets/societylogos/IJR_society1_logo-1500900351623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4" t="6308" r="34947" b="12589"/>
          <a:stretch/>
        </p:blipFill>
        <p:spPr bwMode="auto">
          <a:xfrm>
            <a:off x="3928297" y="4734472"/>
            <a:ext cx="1130060" cy="11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32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C52B669-3044-4B1B-BE13-A8CCF2B6467E}"/>
              </a:ext>
            </a:extLst>
          </p:cNvPr>
          <p:cNvCxnSpPr>
            <a:cxnSpLocks/>
          </p:cNvCxnSpPr>
          <p:nvPr/>
        </p:nvCxnSpPr>
        <p:spPr>
          <a:xfrm flipV="1">
            <a:off x="7052943" y="5466797"/>
            <a:ext cx="215310" cy="16053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619A8E7-F9C1-49CD-B8AA-9BF1AB9F76E1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6061797" y="5480629"/>
            <a:ext cx="246746" cy="16052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60C64E-C85A-4959-92AA-ED94EDF7DB08}"/>
              </a:ext>
            </a:extLst>
          </p:cNvPr>
          <p:cNvCxnSpPr>
            <a:cxnSpLocks/>
          </p:cNvCxnSpPr>
          <p:nvPr/>
        </p:nvCxnSpPr>
        <p:spPr>
          <a:xfrm flipV="1">
            <a:off x="5073881" y="5501410"/>
            <a:ext cx="246746" cy="16052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24E7C2-C0F2-4881-94B9-9B1028CE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570E-6444-4897-999C-139FFBF7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308218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If </a:t>
            </a:r>
            <a:r>
              <a:rPr lang="en-US" sz="2400" i="1" dirty="0"/>
              <a:t>V</a:t>
            </a:r>
            <a:r>
              <a:rPr lang="en-US" sz="2400" dirty="0"/>
              <a:t> </a:t>
            </a:r>
            <a:r>
              <a:rPr lang="en-US" sz="2400" i="1" dirty="0"/>
              <a:t>separates</a:t>
            </a:r>
            <a:r>
              <a:rPr lang="en-US" sz="2400" dirty="0"/>
              <a:t> </a:t>
            </a:r>
            <a:r>
              <a:rPr lang="en-US" sz="2400" i="1" dirty="0"/>
              <a:t>X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 (every path between </a:t>
            </a:r>
            <a:r>
              <a:rPr lang="en-US" sz="2400" i="1" dirty="0"/>
              <a:t>X</a:t>
            </a:r>
            <a:r>
              <a:rPr lang="en-US" sz="2400" dirty="0"/>
              <a:t> &amp; </a:t>
            </a:r>
            <a:r>
              <a:rPr lang="en-US" sz="2400" i="1" dirty="0"/>
              <a:t>Y</a:t>
            </a:r>
            <a:r>
              <a:rPr lang="en-US" sz="2400" dirty="0"/>
              <a:t> contains </a:t>
            </a:r>
            <a:r>
              <a:rPr lang="en-US" sz="2400" i="1" dirty="0"/>
              <a:t>V</a:t>
            </a:r>
            <a:r>
              <a:rPr lang="en-US" sz="2400" dirty="0"/>
              <a:t>):</a:t>
            </a:r>
          </a:p>
          <a:p>
            <a:pPr lvl="1"/>
            <a:r>
              <a:rPr lang="en-US" sz="2200" i="1" dirty="0"/>
              <a:t>X</a:t>
            </a:r>
            <a:r>
              <a:rPr lang="en-US" sz="2200" dirty="0"/>
              <a:t> is </a:t>
            </a:r>
            <a:r>
              <a:rPr lang="en-US" sz="2200" b="1" dirty="0"/>
              <a:t>conditionally independent</a:t>
            </a:r>
            <a:r>
              <a:rPr lang="en-US" sz="2200" dirty="0"/>
              <a:t> of </a:t>
            </a:r>
            <a:r>
              <a:rPr lang="en-US" sz="2200" i="1" dirty="0"/>
              <a:t>Y</a:t>
            </a:r>
            <a:r>
              <a:rPr lang="en-US" sz="2200" dirty="0"/>
              <a:t> given </a:t>
            </a:r>
            <a:r>
              <a:rPr lang="en-US" sz="2200" i="1" dirty="0"/>
              <a:t>V</a:t>
            </a:r>
            <a:endParaRPr lang="en-US" sz="2600" i="1" dirty="0">
              <a:latin typeface="Monotype Corsiva" panose="03010101010201010101" pitchFamily="66" charset="0"/>
              <a:cs typeface="MoolBoran" panose="020B0604020202020204" pitchFamily="34" charset="0"/>
            </a:endParaRPr>
          </a:p>
          <a:p>
            <a:pPr marL="274320" lvl="1" indent="0">
              <a:buNone/>
            </a:pPr>
            <a:endParaRPr lang="en-US" sz="2200" dirty="0"/>
          </a:p>
          <a:p>
            <a:r>
              <a:rPr lang="en-US" sz="2400" i="1" dirty="0"/>
              <a:t>Question: Given this graph, P(X|V,  Y) = P(X|?)</a:t>
            </a:r>
          </a:p>
          <a:p>
            <a:pPr>
              <a:spcBef>
                <a:spcPts val="1800"/>
              </a:spcBef>
            </a:pPr>
            <a:r>
              <a:rPr lang="en-US" sz="2400" i="1" dirty="0"/>
              <a:t>Question: What does this mean for clique trees?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ACBAE7-2ACA-42EF-8338-3547529CA4D2}"/>
              </a:ext>
            </a:extLst>
          </p:cNvPr>
          <p:cNvGrpSpPr/>
          <p:nvPr/>
        </p:nvGrpSpPr>
        <p:grpSpPr>
          <a:xfrm>
            <a:off x="8007085" y="3359528"/>
            <a:ext cx="3256225" cy="419532"/>
            <a:chOff x="2975639" y="5212712"/>
            <a:chExt cx="5870960" cy="76463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1E227-71A3-4BF7-91AB-D0BA5CC12F16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429DCE-2146-4FD4-819A-3252F1CFB57A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11F2F8-C3FA-4D51-8D3E-F408A537247B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6D221E-8EDA-4AB2-B2B3-B7E7CC784802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4624259" y="5599653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AFEA82-0162-4515-BF65-864893FCEE4F}"/>
                </a:ext>
              </a:extLst>
            </p:cNvPr>
            <p:cNvCxnSpPr/>
            <p:nvPr/>
          </p:nvCxnSpPr>
          <p:spPr>
            <a:xfrm>
              <a:off x="6728806" y="5593026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B2E637-1DCD-47C1-8747-3F241A3AB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4" y="5593026"/>
              <a:ext cx="775250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980BA4-76DC-4FD5-A4B0-F7DDEE351363}"/>
                </a:ext>
              </a:extLst>
            </p:cNvPr>
            <p:cNvSpPr/>
            <p:nvPr/>
          </p:nvSpPr>
          <p:spPr>
            <a:xfrm>
              <a:off x="2975639" y="5499119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C47E2-CC17-4D6D-8E6A-E70A1A4E098B}"/>
                </a:ext>
              </a:extLst>
            </p:cNvPr>
            <p:cNvSpPr/>
            <p:nvPr/>
          </p:nvSpPr>
          <p:spPr>
            <a:xfrm>
              <a:off x="5142371" y="550408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F92E78-7811-41EC-BD49-C6BBD9F921B1}"/>
                </a:ext>
              </a:extLst>
            </p:cNvPr>
            <p:cNvSpPr/>
            <p:nvPr/>
          </p:nvSpPr>
          <p:spPr>
            <a:xfrm>
              <a:off x="7221928" y="5491344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C85E1-A328-4954-98D1-CEFE07821C8B}"/>
                </a:ext>
              </a:extLst>
            </p:cNvPr>
            <p:cNvSpPr txBox="1"/>
            <p:nvPr/>
          </p:nvSpPr>
          <p:spPr>
            <a:xfrm>
              <a:off x="3901209" y="5212712"/>
              <a:ext cx="656655" cy="72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8857A-5123-4642-8C9E-F9092067E9B0}"/>
                </a:ext>
              </a:extLst>
            </p:cNvPr>
            <p:cNvSpPr txBox="1"/>
            <p:nvPr/>
          </p:nvSpPr>
          <p:spPr>
            <a:xfrm>
              <a:off x="6070077" y="5230473"/>
              <a:ext cx="546322" cy="72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CF9BBD-75C3-4A86-8E39-43353E2E20B2}"/>
                </a:ext>
              </a:extLst>
            </p:cNvPr>
            <p:cNvSpPr txBox="1"/>
            <p:nvPr/>
          </p:nvSpPr>
          <p:spPr>
            <a:xfrm>
              <a:off x="8112818" y="5230473"/>
              <a:ext cx="630645" cy="72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B38B983-FC21-4087-9A68-076CE1E8B4AA}"/>
              </a:ext>
            </a:extLst>
          </p:cNvPr>
          <p:cNvSpPr txBox="1"/>
          <p:nvPr/>
        </p:nvSpPr>
        <p:spPr>
          <a:xfrm>
            <a:off x="6567181" y="3328416"/>
            <a:ext cx="11480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/>
              <a:t>P(X|</a:t>
            </a:r>
            <a:r>
              <a:rPr lang="en-US" sz="2400" i="1" dirty="0">
                <a:solidFill>
                  <a:srgbClr val="0070C0"/>
                </a:solidFill>
              </a:rPr>
              <a:t>V</a:t>
            </a:r>
            <a:r>
              <a:rPr lang="en-US" sz="2400" i="1" dirty="0"/>
              <a:t>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6EFBBF-43AD-43E6-848A-F7CDF3E6B794}"/>
              </a:ext>
            </a:extLst>
          </p:cNvPr>
          <p:cNvGrpSpPr/>
          <p:nvPr/>
        </p:nvGrpSpPr>
        <p:grpSpPr>
          <a:xfrm>
            <a:off x="4330171" y="5332846"/>
            <a:ext cx="742048" cy="369233"/>
            <a:chOff x="6733407" y="5065779"/>
            <a:chExt cx="742048" cy="3692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456EA8-B99B-4478-BE4B-5FB0D76F13EE}"/>
                </a:ext>
              </a:extLst>
            </p:cNvPr>
            <p:cNvSpPr/>
            <p:nvPr/>
          </p:nvSpPr>
          <p:spPr>
            <a:xfrm>
              <a:off x="6733407" y="5065779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D557B8-2B33-42AC-9F86-37E129300C51}"/>
                </a:ext>
              </a:extLst>
            </p:cNvPr>
            <p:cNvSpPr txBox="1"/>
            <p:nvPr/>
          </p:nvSpPr>
          <p:spPr>
            <a:xfrm>
              <a:off x="6750993" y="5074399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C:A,B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0B7497-6104-40FF-9EE0-63ADA399B991}"/>
              </a:ext>
            </a:extLst>
          </p:cNvPr>
          <p:cNvCxnSpPr>
            <a:cxnSpLocks/>
          </p:cNvCxnSpPr>
          <p:nvPr/>
        </p:nvCxnSpPr>
        <p:spPr>
          <a:xfrm>
            <a:off x="2204392" y="5505560"/>
            <a:ext cx="556715" cy="525252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948D4D-6DCC-4064-948E-2BF4426B8F27}"/>
              </a:ext>
            </a:extLst>
          </p:cNvPr>
          <p:cNvCxnSpPr>
            <a:cxnSpLocks/>
          </p:cNvCxnSpPr>
          <p:nvPr/>
        </p:nvCxnSpPr>
        <p:spPr>
          <a:xfrm flipV="1">
            <a:off x="5077316" y="5503307"/>
            <a:ext cx="247530" cy="20782"/>
          </a:xfrm>
          <a:prstGeom prst="line">
            <a:avLst/>
          </a:prstGeom>
          <a:ln w="412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DF5FEF-7E07-47D0-9561-81CB2C9C3E64}"/>
              </a:ext>
            </a:extLst>
          </p:cNvPr>
          <p:cNvGrpSpPr/>
          <p:nvPr/>
        </p:nvGrpSpPr>
        <p:grpSpPr>
          <a:xfrm>
            <a:off x="5319749" y="5312064"/>
            <a:ext cx="760421" cy="369233"/>
            <a:chOff x="6733407" y="5720714"/>
            <a:chExt cx="760421" cy="3692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EA82FA-346D-490E-B12A-1981F326F033}"/>
                </a:ext>
              </a:extLst>
            </p:cNvPr>
            <p:cNvSpPr/>
            <p:nvPr/>
          </p:nvSpPr>
          <p:spPr>
            <a:xfrm>
              <a:off x="6733407" y="5720714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580EA8-D977-4839-B080-CB206ABCA571}"/>
                </a:ext>
              </a:extLst>
            </p:cNvPr>
            <p:cNvSpPr txBox="1"/>
            <p:nvPr/>
          </p:nvSpPr>
          <p:spPr>
            <a:xfrm>
              <a:off x="6769847" y="5736958"/>
              <a:ext cx="723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D:B.C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C997B-85E0-4098-A200-B7E0D027E78E}"/>
              </a:ext>
            </a:extLst>
          </p:cNvPr>
          <p:cNvGrpSpPr/>
          <p:nvPr/>
        </p:nvGrpSpPr>
        <p:grpSpPr>
          <a:xfrm>
            <a:off x="6309327" y="5296664"/>
            <a:ext cx="742048" cy="369233"/>
            <a:chOff x="6734462" y="6365200"/>
            <a:chExt cx="742048" cy="36923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413B7F-0C98-435E-8E90-50769153C06B}"/>
                </a:ext>
              </a:extLst>
            </p:cNvPr>
            <p:cNvSpPr/>
            <p:nvPr/>
          </p:nvSpPr>
          <p:spPr>
            <a:xfrm>
              <a:off x="6734462" y="6365200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4323B0-A798-4628-9A76-0B54C3BEED68}"/>
                </a:ext>
              </a:extLst>
            </p:cNvPr>
            <p:cNvSpPr txBox="1"/>
            <p:nvPr/>
          </p:nvSpPr>
          <p:spPr>
            <a:xfrm>
              <a:off x="6746725" y="6380539"/>
              <a:ext cx="727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E:C,D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B2AFB1-0193-4C8D-BE3D-84C7B3D59BB0}"/>
              </a:ext>
            </a:extLst>
          </p:cNvPr>
          <p:cNvGrpSpPr/>
          <p:nvPr/>
        </p:nvGrpSpPr>
        <p:grpSpPr>
          <a:xfrm>
            <a:off x="1196540" y="5178655"/>
            <a:ext cx="2466037" cy="1150704"/>
            <a:chOff x="1814515" y="5214496"/>
            <a:chExt cx="2466037" cy="115070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77E061B-2323-4750-AA28-9AE45C2A94A0}"/>
                </a:ext>
              </a:extLst>
            </p:cNvPr>
            <p:cNvGrpSpPr/>
            <p:nvPr/>
          </p:nvGrpSpPr>
          <p:grpSpPr>
            <a:xfrm>
              <a:off x="1814515" y="5607239"/>
              <a:ext cx="371668" cy="369233"/>
              <a:chOff x="1642326" y="5590354"/>
              <a:chExt cx="371668" cy="36923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55B8D35-1C2F-400C-BE53-6E22E9D3907D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2218AB-2EFE-4140-AB67-772DC858AF2B}"/>
                  </a:ext>
                </a:extLst>
              </p:cNvPr>
              <p:cNvSpPr txBox="1"/>
              <p:nvPr/>
            </p:nvSpPr>
            <p:spPr>
              <a:xfrm>
                <a:off x="1662282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CD88431-2FF9-4878-9E65-91E1AF614AB4}"/>
                </a:ext>
              </a:extLst>
            </p:cNvPr>
            <p:cNvGrpSpPr/>
            <p:nvPr/>
          </p:nvGrpSpPr>
          <p:grpSpPr>
            <a:xfrm>
              <a:off x="2476043" y="5231027"/>
              <a:ext cx="371668" cy="369233"/>
              <a:chOff x="1642326" y="5590354"/>
              <a:chExt cx="371668" cy="36923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1F6D5F-1CE4-4AAD-B1C3-24A2BF055963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C0DAF-A180-46A2-911B-D9ED217CD3E1}"/>
                  </a:ext>
                </a:extLst>
              </p:cNvPr>
              <p:cNvSpPr txBox="1"/>
              <p:nvPr/>
            </p:nvSpPr>
            <p:spPr>
              <a:xfrm>
                <a:off x="1662282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FB46E-CF32-4524-A207-79794E5F2CF7}"/>
                </a:ext>
              </a:extLst>
            </p:cNvPr>
            <p:cNvGrpSpPr/>
            <p:nvPr/>
          </p:nvGrpSpPr>
          <p:grpSpPr>
            <a:xfrm>
              <a:off x="2480920" y="5995967"/>
              <a:ext cx="371668" cy="369233"/>
              <a:chOff x="1642326" y="5590354"/>
              <a:chExt cx="371668" cy="36923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4DE3A79-6C40-4869-A268-5038702241BC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E73D14-51DF-430D-B22C-1D5242D7851E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FFA1F2E-D09C-4904-8576-6B5E81ECDE1C}"/>
                </a:ext>
              </a:extLst>
            </p:cNvPr>
            <p:cNvGrpSpPr/>
            <p:nvPr/>
          </p:nvGrpSpPr>
          <p:grpSpPr>
            <a:xfrm>
              <a:off x="3294938" y="5995966"/>
              <a:ext cx="371668" cy="369233"/>
              <a:chOff x="1642326" y="5590354"/>
              <a:chExt cx="371668" cy="36923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1155A93-65DC-4981-A4A9-98907A6442C2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E2EFE3-FB57-436D-A31B-48313702C21C}"/>
                  </a:ext>
                </a:extLst>
              </p:cNvPr>
              <p:cNvSpPr txBox="1"/>
              <p:nvPr/>
            </p:nvSpPr>
            <p:spPr>
              <a:xfrm>
                <a:off x="1671709" y="5597559"/>
                <a:ext cx="2739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A285A6-28D5-4194-BD8D-514037F1E2CF}"/>
                </a:ext>
              </a:extLst>
            </p:cNvPr>
            <p:cNvGrpSpPr/>
            <p:nvPr/>
          </p:nvGrpSpPr>
          <p:grpSpPr>
            <a:xfrm>
              <a:off x="3290188" y="5214496"/>
              <a:ext cx="371668" cy="369233"/>
              <a:chOff x="1642326" y="5590354"/>
              <a:chExt cx="371668" cy="36923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90618DA-5D8A-4D3A-A50E-5E109D10D3DA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53675A-F75F-4E6C-A6E4-2B36346E7744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E17376-CF8D-46F4-97B0-EA71840D1C81}"/>
                </a:ext>
              </a:extLst>
            </p:cNvPr>
            <p:cNvGrpSpPr/>
            <p:nvPr/>
          </p:nvGrpSpPr>
          <p:grpSpPr>
            <a:xfrm>
              <a:off x="3908884" y="5599781"/>
              <a:ext cx="371668" cy="369233"/>
              <a:chOff x="1642326" y="5590354"/>
              <a:chExt cx="371668" cy="369233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D3028CA-FEA1-424F-9C2F-BDE9488AEC3C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8E39D9-5937-4A44-BD00-6297811BC32E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</a:t>
                </a: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983845-0434-41A1-9260-2496CA6876BA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V="1">
              <a:off x="2196742" y="5546187"/>
              <a:ext cx="333731" cy="24566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114208-729E-491C-BAF3-0A8CD3CC1BC1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2186183" y="5791856"/>
              <a:ext cx="294737" cy="38872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C89166-565D-4855-B191-D0F8CA0BCEAF}"/>
                </a:ext>
              </a:extLst>
            </p:cNvPr>
            <p:cNvCxnSpPr>
              <a:cxnSpLocks/>
              <a:stCxn id="49" idx="0"/>
              <a:endCxn id="43" idx="4"/>
            </p:cNvCxnSpPr>
            <p:nvPr/>
          </p:nvCxnSpPr>
          <p:spPr>
            <a:xfrm flipH="1" flipV="1">
              <a:off x="2661877" y="5600260"/>
              <a:ext cx="4877" cy="395707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1A75F8-A2A0-4519-9ED1-1E67F3B35268}"/>
                </a:ext>
              </a:extLst>
            </p:cNvPr>
            <p:cNvCxnSpPr>
              <a:cxnSpLocks/>
            </p:cNvCxnSpPr>
            <p:nvPr/>
          </p:nvCxnSpPr>
          <p:spPr>
            <a:xfrm>
              <a:off x="3680710" y="5442118"/>
              <a:ext cx="285838" cy="214411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A5345E-48BA-4748-A579-CE79274FFE60}"/>
                </a:ext>
              </a:extLst>
            </p:cNvPr>
            <p:cNvCxnSpPr>
              <a:cxnSpLocks/>
              <a:stCxn id="52" idx="7"/>
              <a:endCxn id="58" idx="3"/>
            </p:cNvCxnSpPr>
            <p:nvPr/>
          </p:nvCxnSpPr>
          <p:spPr>
            <a:xfrm flipV="1">
              <a:off x="3612176" y="5914941"/>
              <a:ext cx="351138" cy="13509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1FF193-73FD-4360-A961-5A1BB0E9DEA5}"/>
                </a:ext>
              </a:extLst>
            </p:cNvPr>
            <p:cNvCxnSpPr>
              <a:cxnSpLocks/>
              <a:stCxn id="53" idx="0"/>
              <a:endCxn id="55" idx="4"/>
            </p:cNvCxnSpPr>
            <p:nvPr/>
          </p:nvCxnSpPr>
          <p:spPr>
            <a:xfrm flipV="1">
              <a:off x="3461303" y="5583729"/>
              <a:ext cx="14719" cy="419442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08BC09-7823-4DEF-AFCA-852480A87402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V="1">
              <a:off x="2847711" y="5407510"/>
              <a:ext cx="474086" cy="813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7B03F4-3459-4DA8-9892-6EAE2949E141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852588" y="6180583"/>
              <a:ext cx="442350" cy="1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69FA37-D794-4D82-A678-63A570125C1D}"/>
              </a:ext>
            </a:extLst>
          </p:cNvPr>
          <p:cNvCxnSpPr>
            <a:cxnSpLocks/>
          </p:cNvCxnSpPr>
          <p:nvPr/>
        </p:nvCxnSpPr>
        <p:spPr>
          <a:xfrm flipV="1">
            <a:off x="6060268" y="5474655"/>
            <a:ext cx="247530" cy="15400"/>
          </a:xfrm>
          <a:prstGeom prst="line">
            <a:avLst/>
          </a:prstGeom>
          <a:ln w="41275">
            <a:solidFill>
              <a:srgbClr val="FF99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5CF0C1-B80C-4E73-B3DF-AB6DD6E6BC79}"/>
              </a:ext>
            </a:extLst>
          </p:cNvPr>
          <p:cNvGrpSpPr/>
          <p:nvPr/>
        </p:nvGrpSpPr>
        <p:grpSpPr>
          <a:xfrm>
            <a:off x="7266685" y="5280611"/>
            <a:ext cx="742048" cy="369233"/>
            <a:chOff x="6734462" y="6365200"/>
            <a:chExt cx="742048" cy="36923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E18D81-FD54-4960-9EF9-1561B4CA2387}"/>
                </a:ext>
              </a:extLst>
            </p:cNvPr>
            <p:cNvSpPr/>
            <p:nvPr/>
          </p:nvSpPr>
          <p:spPr>
            <a:xfrm>
              <a:off x="6734462" y="6365200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E27D571-0B30-4D84-B51C-86B5DD4F53FE}"/>
                </a:ext>
              </a:extLst>
            </p:cNvPr>
            <p:cNvSpPr txBox="1"/>
            <p:nvPr/>
          </p:nvSpPr>
          <p:spPr>
            <a:xfrm>
              <a:off x="6779837" y="6371112"/>
              <a:ext cx="6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F:D,E</a:t>
              </a:r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1EA0E3-8BEF-439B-A318-6D22420E480E}"/>
              </a:ext>
            </a:extLst>
          </p:cNvPr>
          <p:cNvCxnSpPr>
            <a:cxnSpLocks/>
          </p:cNvCxnSpPr>
          <p:nvPr/>
        </p:nvCxnSpPr>
        <p:spPr>
          <a:xfrm flipV="1">
            <a:off x="7063098" y="5465228"/>
            <a:ext cx="215310" cy="16053"/>
          </a:xfrm>
          <a:prstGeom prst="line">
            <a:avLst/>
          </a:prstGeom>
          <a:ln w="41275">
            <a:solidFill>
              <a:srgbClr val="00206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CD146B1-A5EE-4FA2-B3C5-5C9ADE558547}"/>
              </a:ext>
            </a:extLst>
          </p:cNvPr>
          <p:cNvCxnSpPr>
            <a:cxnSpLocks/>
          </p:cNvCxnSpPr>
          <p:nvPr/>
        </p:nvCxnSpPr>
        <p:spPr>
          <a:xfrm>
            <a:off x="2035723" y="5071984"/>
            <a:ext cx="17327" cy="135049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3FA0BF-B07D-4CC5-96E8-7121DC764A56}"/>
              </a:ext>
            </a:extLst>
          </p:cNvPr>
          <p:cNvCxnSpPr>
            <a:cxnSpLocks/>
          </p:cNvCxnSpPr>
          <p:nvPr/>
        </p:nvCxnSpPr>
        <p:spPr>
          <a:xfrm>
            <a:off x="2858048" y="5071984"/>
            <a:ext cx="13357" cy="135049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276B71A-D2AC-4BAB-B7EE-095F419424CA}"/>
              </a:ext>
            </a:extLst>
          </p:cNvPr>
          <p:cNvCxnSpPr>
            <a:cxnSpLocks/>
          </p:cNvCxnSpPr>
          <p:nvPr/>
        </p:nvCxnSpPr>
        <p:spPr>
          <a:xfrm>
            <a:off x="1833533" y="5172340"/>
            <a:ext cx="1277222" cy="1177745"/>
          </a:xfrm>
          <a:prstGeom prst="line">
            <a:avLst/>
          </a:prstGeom>
          <a:ln w="28575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DB6FA6-A458-4E42-BBFF-F2453F6AEA19}"/>
              </a:ext>
            </a:extLst>
          </p:cNvPr>
          <p:cNvSpPr txBox="1"/>
          <p:nvPr/>
        </p:nvSpPr>
        <p:spPr>
          <a:xfrm>
            <a:off x="4685335" y="5793037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P(F|A,B,C,D,E)  =  P(F|D,E)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FED3D2-6A2E-42E7-88EC-AB1CF52F14D0}"/>
              </a:ext>
            </a:extLst>
          </p:cNvPr>
          <p:cNvSpPr txBox="1"/>
          <p:nvPr/>
        </p:nvSpPr>
        <p:spPr>
          <a:xfrm>
            <a:off x="7997566" y="5046750"/>
            <a:ext cx="4176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Represent conditional independence/factorization compactly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DBBB8C2-2BC6-4AC8-A544-E604B050BEB9}"/>
              </a:ext>
            </a:extLst>
          </p:cNvPr>
          <p:cNvSpPr txBox="1"/>
          <p:nvPr/>
        </p:nvSpPr>
        <p:spPr>
          <a:xfrm>
            <a:off x="5144393" y="4701929"/>
            <a:ext cx="190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Clique Tree of </a:t>
            </a:r>
            <a:r>
              <a:rPr lang="en-US" i="1" dirty="0"/>
              <a:t>H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19C769-74AA-4CA6-95C4-1ECE6F2B94C7}"/>
              </a:ext>
            </a:extLst>
          </p:cNvPr>
          <p:cNvSpPr txBox="1"/>
          <p:nvPr/>
        </p:nvSpPr>
        <p:spPr>
          <a:xfrm>
            <a:off x="1487412" y="4713500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Chordal Graph </a:t>
            </a:r>
            <a:r>
              <a:rPr lang="en-US" i="1" dirty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8" grpId="0"/>
      <p:bldP spid="119" grpId="0"/>
      <p:bldP spid="132" grpId="0"/>
      <p:bldP spid="1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3AD91-9535-4DDC-A461-999FBED8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8" t="28480" r="25315"/>
          <a:stretch/>
        </p:blipFill>
        <p:spPr>
          <a:xfrm>
            <a:off x="4124756" y="2057400"/>
            <a:ext cx="4089936" cy="1444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39C8-D6A7-462D-BEC1-4565651F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Factor Graph </a:t>
            </a:r>
            <a:r>
              <a:rPr lang="en-US" sz="6600" dirty="0">
                <a:sym typeface="Symbol" panose="05050102010706020507" pitchFamily="18" charset="2"/>
              </a:rPr>
              <a:t>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/>
              <a:t>Bayes Net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3B0BB-F6E2-46F8-BB8C-D114BD708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8" t="4786" r="6577" b="5041"/>
          <a:stretch/>
        </p:blipFill>
        <p:spPr>
          <a:xfrm>
            <a:off x="4136961" y="3829050"/>
            <a:ext cx="4077731" cy="1525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1C38B-559E-4B03-9C57-2EE33F63529C}"/>
              </a:ext>
            </a:extLst>
          </p:cNvPr>
          <p:cNvSpPr txBox="1"/>
          <p:nvPr/>
        </p:nvSpPr>
        <p:spPr>
          <a:xfrm>
            <a:off x="8234263" y="4213160"/>
            <a:ext cx="15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Bayes 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28CC-888A-42F7-98DD-E8A4123277A3}"/>
              </a:ext>
            </a:extLst>
          </p:cNvPr>
          <p:cNvSpPr txBox="1"/>
          <p:nvPr/>
        </p:nvSpPr>
        <p:spPr>
          <a:xfrm>
            <a:off x="8234263" y="2548821"/>
            <a:ext cx="2027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Graph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9F9B7-1FF5-42C1-BED8-91CC99EBF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" t="5666" r="3375" b="81189"/>
          <a:stretch/>
        </p:blipFill>
        <p:spPr>
          <a:xfrm>
            <a:off x="654204" y="5686011"/>
            <a:ext cx="10883591" cy="3829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DFB6F2-F7A9-4DB3-9808-B93D4472A00A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>
            <a:off x="3112733" y="4132294"/>
            <a:ext cx="922057" cy="24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0A5C1F-B364-42A4-9B4A-A5595B9DA221}"/>
              </a:ext>
            </a:extLst>
          </p:cNvPr>
          <p:cNvSpPr txBox="1"/>
          <p:nvPr/>
        </p:nvSpPr>
        <p:spPr>
          <a:xfrm>
            <a:off x="2366503" y="2234268"/>
            <a:ext cx="90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01629-A97A-4FF9-AB6D-7453D4691A6F}"/>
              </a:ext>
            </a:extLst>
          </p:cNvPr>
          <p:cNvSpPr txBox="1"/>
          <p:nvPr/>
        </p:nvSpPr>
        <p:spPr>
          <a:xfrm>
            <a:off x="2366503" y="3901461"/>
            <a:ext cx="7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root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3004F6-E3E9-4B6E-BEB2-6BF46D1A87D4}"/>
              </a:ext>
            </a:extLst>
          </p:cNvPr>
          <p:cNvCxnSpPr>
            <a:cxnSpLocks/>
            <a:stCxn id="14" idx="3"/>
            <a:endCxn id="22" idx="2"/>
          </p:cNvCxnSpPr>
          <p:nvPr/>
        </p:nvCxnSpPr>
        <p:spPr>
          <a:xfrm flipV="1">
            <a:off x="3272264" y="2464327"/>
            <a:ext cx="872063" cy="7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CA4D90-0085-42F9-A831-20AC44D65071}"/>
              </a:ext>
            </a:extLst>
          </p:cNvPr>
          <p:cNvSpPr/>
          <p:nvPr/>
        </p:nvSpPr>
        <p:spPr>
          <a:xfrm>
            <a:off x="4144327" y="2199978"/>
            <a:ext cx="599992" cy="528698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BECE16-8914-4E85-BEB2-3BD6385BFEF4}"/>
              </a:ext>
            </a:extLst>
          </p:cNvPr>
          <p:cNvSpPr/>
          <p:nvPr/>
        </p:nvSpPr>
        <p:spPr>
          <a:xfrm>
            <a:off x="4034790" y="3653629"/>
            <a:ext cx="1047747" cy="962298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Graphs: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354692" cy="40507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Variables (Value = 3D Pose/Position)</a:t>
            </a:r>
          </a:p>
          <a:p>
            <a:pPr lvl="1"/>
            <a:r>
              <a:rPr lang="en-US" sz="2600" dirty="0"/>
              <a:t>c1 - camera at time t=1</a:t>
            </a:r>
          </a:p>
          <a:p>
            <a:pPr lvl="1"/>
            <a:r>
              <a:rPr lang="en-US" sz="2600" dirty="0"/>
              <a:t>f1 – features found by camera at time t=1</a:t>
            </a:r>
          </a:p>
          <a:p>
            <a:r>
              <a:rPr lang="en-US" sz="2800" dirty="0"/>
              <a:t>Binary Factors</a:t>
            </a:r>
          </a:p>
          <a:p>
            <a:pPr lvl="1"/>
            <a:r>
              <a:rPr lang="en-US" sz="2600" dirty="0"/>
              <a:t>Relate variables to each other</a:t>
            </a:r>
          </a:p>
          <a:p>
            <a:pPr lvl="1"/>
            <a:r>
              <a:rPr lang="en-US" sz="2600" dirty="0" err="1"/>
              <a:t>E.g</a:t>
            </a:r>
            <a:r>
              <a:rPr lang="en-US" sz="2600" dirty="0"/>
              <a:t>: Feature, Contact, IMU</a:t>
            </a:r>
          </a:p>
          <a:p>
            <a:r>
              <a:rPr lang="en-US" sz="2800" dirty="0"/>
              <a:t>Unary Factors (Priors)</a:t>
            </a:r>
          </a:p>
          <a:p>
            <a:pPr lvl="1"/>
            <a:r>
              <a:rPr lang="en-US" sz="2600" dirty="0"/>
              <a:t>Anchor variables whose </a:t>
            </a:r>
          </a:p>
          <a:p>
            <a:pPr marL="274320" lvl="1" indent="0">
              <a:buNone/>
            </a:pPr>
            <a:r>
              <a:rPr lang="en-US" sz="2600" dirty="0"/>
              <a:t>  pose/position is known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460" y="3696135"/>
            <a:ext cx="4653080" cy="2372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EE12722-A2F3-47E3-9CC0-79BD983B9362}"/>
              </a:ext>
            </a:extLst>
          </p:cNvPr>
          <p:cNvSpPr/>
          <p:nvPr/>
        </p:nvSpPr>
        <p:spPr>
          <a:xfrm>
            <a:off x="8283718" y="3715703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BBFC41-0C8B-40BA-9821-1B13E8DC6FEB}"/>
              </a:ext>
            </a:extLst>
          </p:cNvPr>
          <p:cNvSpPr/>
          <p:nvPr/>
        </p:nvSpPr>
        <p:spPr>
          <a:xfrm>
            <a:off x="9496433" y="3705975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03B651-FAB2-4411-9352-20AD07B40023}"/>
              </a:ext>
            </a:extLst>
          </p:cNvPr>
          <p:cNvSpPr/>
          <p:nvPr/>
        </p:nvSpPr>
        <p:spPr>
          <a:xfrm>
            <a:off x="9833659" y="5623896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F27BE8-C841-49D2-A551-6F736FC111B2}"/>
              </a:ext>
            </a:extLst>
          </p:cNvPr>
          <p:cNvSpPr/>
          <p:nvPr/>
        </p:nvSpPr>
        <p:spPr>
          <a:xfrm>
            <a:off x="7521718" y="4480498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5A7A8D-C8C9-4311-A12D-22715AA0A9D4}"/>
              </a:ext>
            </a:extLst>
          </p:cNvPr>
          <p:cNvSpPr/>
          <p:nvPr/>
        </p:nvSpPr>
        <p:spPr>
          <a:xfrm>
            <a:off x="8683092" y="4480554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1BFCEA-4201-48B4-A3A8-B331A5530D5B}"/>
              </a:ext>
            </a:extLst>
          </p:cNvPr>
          <p:cNvSpPr/>
          <p:nvPr/>
        </p:nvSpPr>
        <p:spPr>
          <a:xfrm>
            <a:off x="9848258" y="4483319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516872-8AF9-442F-82D5-4E250A3F02C9}"/>
              </a:ext>
            </a:extLst>
          </p:cNvPr>
          <p:cNvSpPr/>
          <p:nvPr/>
        </p:nvSpPr>
        <p:spPr>
          <a:xfrm>
            <a:off x="10982547" y="4483319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BEDCED-5994-48E8-89C1-2AD517BFA8C5}"/>
              </a:ext>
            </a:extLst>
          </p:cNvPr>
          <p:cNvSpPr/>
          <p:nvPr/>
        </p:nvSpPr>
        <p:spPr>
          <a:xfrm>
            <a:off x="8012169" y="425244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03807B-F189-4C2E-B549-14B39863F59D}"/>
              </a:ext>
            </a:extLst>
          </p:cNvPr>
          <p:cNvSpPr/>
          <p:nvPr/>
        </p:nvSpPr>
        <p:spPr>
          <a:xfrm>
            <a:off x="8262148" y="466491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6EF6B6-9A9C-46D2-8E93-717AF535DA94}"/>
              </a:ext>
            </a:extLst>
          </p:cNvPr>
          <p:cNvSpPr/>
          <p:nvPr/>
        </p:nvSpPr>
        <p:spPr>
          <a:xfrm>
            <a:off x="8260135" y="5132537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5361D7-8131-44B2-BB0A-C92AEF6446BF}"/>
              </a:ext>
            </a:extLst>
          </p:cNvPr>
          <p:cNvSpPr/>
          <p:nvPr/>
        </p:nvSpPr>
        <p:spPr>
          <a:xfrm>
            <a:off x="9215558" y="426488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90787-4EF2-4485-84CA-C92E14982D50}"/>
              </a:ext>
            </a:extLst>
          </p:cNvPr>
          <p:cNvSpPr/>
          <p:nvPr/>
        </p:nvSpPr>
        <p:spPr>
          <a:xfrm>
            <a:off x="9907549" y="424622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EAB071-853D-4977-92C6-FC8E177A1757}"/>
              </a:ext>
            </a:extLst>
          </p:cNvPr>
          <p:cNvSpPr/>
          <p:nvPr/>
        </p:nvSpPr>
        <p:spPr>
          <a:xfrm>
            <a:off x="9410997" y="465869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7B077F-40D1-4397-81D1-C5E7784080C7}"/>
              </a:ext>
            </a:extLst>
          </p:cNvPr>
          <p:cNvSpPr/>
          <p:nvPr/>
        </p:nvSpPr>
        <p:spPr>
          <a:xfrm>
            <a:off x="10418947" y="4223023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F12636-E0A2-4C54-8F33-A0CB26614E00}"/>
              </a:ext>
            </a:extLst>
          </p:cNvPr>
          <p:cNvSpPr/>
          <p:nvPr/>
        </p:nvSpPr>
        <p:spPr>
          <a:xfrm>
            <a:off x="10559553" y="4660495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E3165D-3201-4A78-827F-5769501AF6EA}"/>
              </a:ext>
            </a:extLst>
          </p:cNvPr>
          <p:cNvSpPr/>
          <p:nvPr/>
        </p:nvSpPr>
        <p:spPr>
          <a:xfrm>
            <a:off x="10602300" y="5132537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19D3DB-579C-4B52-A25A-20FA642634D9}"/>
              </a:ext>
            </a:extLst>
          </p:cNvPr>
          <p:cNvSpPr/>
          <p:nvPr/>
        </p:nvSpPr>
        <p:spPr>
          <a:xfrm>
            <a:off x="10005484" y="5249158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182DB-FB7C-4CCD-8CAF-8A2A78F88724}"/>
              </a:ext>
            </a:extLst>
          </p:cNvPr>
          <p:cNvSpPr/>
          <p:nvPr/>
        </p:nvSpPr>
        <p:spPr>
          <a:xfrm>
            <a:off x="6651614" y="4546119"/>
            <a:ext cx="323598" cy="323856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6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05CD-8023-4CDD-85B4-17B22D3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Respresenting </a:t>
            </a:r>
            <a:r>
              <a:rPr lang="en-US" dirty="0"/>
              <a:t>Measurement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31AD-1380-4B23-8066-CE0E44C2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800" dirty="0"/>
              <a:t>Covariance for each factor category (e.g. IMU, GPS)</a:t>
            </a:r>
          </a:p>
          <a:p>
            <a:pPr>
              <a:spcBef>
                <a:spcPts val="3000"/>
              </a:spcBef>
            </a:pPr>
            <a:r>
              <a:rPr lang="en-US" sz="2800" dirty="0"/>
              <a:t>Represents uncertainty in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A522B-12ED-4F8A-8D11-55C7117E5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9"/>
          <a:stretch/>
        </p:blipFill>
        <p:spPr>
          <a:xfrm>
            <a:off x="3338712" y="4352546"/>
            <a:ext cx="5666108" cy="10082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F3442B-76AD-4733-BFA7-1D8357BC9AF7}"/>
              </a:ext>
            </a:extLst>
          </p:cNvPr>
          <p:cNvSpPr/>
          <p:nvPr/>
        </p:nvSpPr>
        <p:spPr>
          <a:xfrm>
            <a:off x="3405086" y="542368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A1596F-E047-4DB1-9282-34CCAC1BED1E}"/>
              </a:ext>
            </a:extLst>
          </p:cNvPr>
          <p:cNvSpPr/>
          <p:nvPr/>
        </p:nvSpPr>
        <p:spPr>
          <a:xfrm>
            <a:off x="4451124" y="4317557"/>
            <a:ext cx="926733" cy="90612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59687E-B94E-498E-A316-F987DAE3929C}"/>
              </a:ext>
            </a:extLst>
          </p:cNvPr>
          <p:cNvCxnSpPr>
            <a:cxnSpLocks/>
          </p:cNvCxnSpPr>
          <p:nvPr/>
        </p:nvCxnSpPr>
        <p:spPr>
          <a:xfrm>
            <a:off x="3683871" y="5085742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3107811-70AB-4C5C-8B21-AEB864761A61}"/>
              </a:ext>
            </a:extLst>
          </p:cNvPr>
          <p:cNvSpPr/>
          <p:nvPr/>
        </p:nvSpPr>
        <p:spPr>
          <a:xfrm>
            <a:off x="3596908" y="5612525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639EC-A76E-42FA-A8E5-E655917BB3F2}"/>
              </a:ext>
            </a:extLst>
          </p:cNvPr>
          <p:cNvCxnSpPr>
            <a:cxnSpLocks/>
          </p:cNvCxnSpPr>
          <p:nvPr/>
        </p:nvCxnSpPr>
        <p:spPr>
          <a:xfrm>
            <a:off x="6099714" y="5093041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5FC967C-789A-4D28-80E8-1446D94E08A9}"/>
              </a:ext>
            </a:extLst>
          </p:cNvPr>
          <p:cNvSpPr/>
          <p:nvPr/>
        </p:nvSpPr>
        <p:spPr>
          <a:xfrm>
            <a:off x="6012751" y="5619824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E65AF-1CC0-499F-9B9A-55F2C85353D6}"/>
              </a:ext>
            </a:extLst>
          </p:cNvPr>
          <p:cNvCxnSpPr>
            <a:cxnSpLocks/>
          </p:cNvCxnSpPr>
          <p:nvPr/>
        </p:nvCxnSpPr>
        <p:spPr>
          <a:xfrm>
            <a:off x="8590416" y="5081432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6890E21-10F1-436D-B9C5-251BCBC80019}"/>
              </a:ext>
            </a:extLst>
          </p:cNvPr>
          <p:cNvSpPr/>
          <p:nvPr/>
        </p:nvSpPr>
        <p:spPr>
          <a:xfrm>
            <a:off x="8503453" y="5608215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928284-E5FE-4428-81DC-14848307307A}"/>
              </a:ext>
            </a:extLst>
          </p:cNvPr>
          <p:cNvSpPr/>
          <p:nvPr/>
        </p:nvSpPr>
        <p:spPr>
          <a:xfrm>
            <a:off x="5820929" y="542368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07C500-2EC2-44B5-B533-2B982FECF718}"/>
              </a:ext>
            </a:extLst>
          </p:cNvPr>
          <p:cNvSpPr/>
          <p:nvPr/>
        </p:nvSpPr>
        <p:spPr>
          <a:xfrm>
            <a:off x="8304074" y="541320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430B46-FB60-40EC-ACC0-2738D9AE05E4}"/>
              </a:ext>
            </a:extLst>
          </p:cNvPr>
          <p:cNvSpPr/>
          <p:nvPr/>
        </p:nvSpPr>
        <p:spPr>
          <a:xfrm>
            <a:off x="6896431" y="4317557"/>
            <a:ext cx="926733" cy="90612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7D69A5-8B35-40C7-B60B-C30033DF0FB2}"/>
              </a:ext>
            </a:extLst>
          </p:cNvPr>
          <p:cNvSpPr txBox="1"/>
          <p:nvPr/>
        </p:nvSpPr>
        <p:spPr>
          <a:xfrm>
            <a:off x="4506780" y="3903271"/>
            <a:ext cx="7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IMU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E401A-8E70-4B3C-A649-A21F2EF09623}"/>
              </a:ext>
            </a:extLst>
          </p:cNvPr>
          <p:cNvSpPr txBox="1"/>
          <p:nvPr/>
        </p:nvSpPr>
        <p:spPr>
          <a:xfrm>
            <a:off x="3274752" y="6036806"/>
            <a:ext cx="8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</a:t>
            </a:r>
          </a:p>
        </p:txBody>
      </p:sp>
    </p:spTree>
    <p:extLst>
      <p:ext uri="{BB962C8B-B14F-4D97-AF65-F5344CB8AC3E}">
        <p14:creationId xmlns:p14="http://schemas.microsoft.com/office/powerpoint/2010/main" val="389228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iSAM2 Algorithm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2" y="472694"/>
            <a:ext cx="7744590" cy="5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A645-CC93-4235-BA65-051275D2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17FB-2168-4CEF-B99E-115CFD6E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For each iteration:</a:t>
            </a:r>
          </a:p>
          <a:p>
            <a:pPr marL="0" indent="0">
              <a:buNone/>
            </a:pPr>
            <a:r>
              <a:rPr lang="en-US" sz="3200" dirty="0"/>
              <a:t>1. Add information from current timestep to graph</a:t>
            </a:r>
          </a:p>
          <a:p>
            <a:pPr lvl="1"/>
            <a:r>
              <a:rPr lang="en-US" sz="3000" dirty="0"/>
              <a:t>Set initial estimate for new variables</a:t>
            </a:r>
          </a:p>
          <a:p>
            <a:pPr lvl="1"/>
            <a:r>
              <a:rPr lang="en-US" sz="3000" dirty="0"/>
              <a:t>Define factors connecting those variables</a:t>
            </a:r>
          </a:p>
          <a:p>
            <a:pPr marL="0" indent="0">
              <a:buNone/>
            </a:pPr>
            <a:r>
              <a:rPr lang="en-US" sz="3200" dirty="0"/>
              <a:t>2. iSAM2 updates values of variables in graph</a:t>
            </a:r>
          </a:p>
          <a:p>
            <a:pPr lvl="1"/>
            <a:r>
              <a:rPr lang="en-US" sz="3000" dirty="0"/>
              <a:t>Continually reduce complexity </a:t>
            </a:r>
            <a:r>
              <a:rPr lang="en-US" sz="3000" dirty="0">
                <a:sym typeface="Wingdings" panose="05000000000000000000" pitchFamily="2" charset="2"/>
              </a:rPr>
              <a:t> solve nonlinear eq.</a:t>
            </a:r>
            <a:endParaRPr lang="en-US" sz="3000" dirty="0"/>
          </a:p>
          <a:p>
            <a:pPr lvl="1"/>
            <a:r>
              <a:rPr lang="en-US" sz="3000" dirty="0"/>
              <a:t>Full SLAM: Levenberg-Marquardt optimization</a:t>
            </a:r>
          </a:p>
          <a:p>
            <a:pPr lvl="1"/>
            <a:endParaRPr lang="en-US" sz="30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8CA86-48EC-4145-BB2B-6FDB2CEF831D}"/>
              </a:ext>
            </a:extLst>
          </p:cNvPr>
          <p:cNvGrpSpPr/>
          <p:nvPr/>
        </p:nvGrpSpPr>
        <p:grpSpPr>
          <a:xfrm>
            <a:off x="5591033" y="964796"/>
            <a:ext cx="5265938" cy="649015"/>
            <a:chOff x="2975639" y="5221972"/>
            <a:chExt cx="5870960" cy="7553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C1C3C42-32E9-4248-9061-D9C1F3F09037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1DCBDA-9989-41C0-9142-E5257161324D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0E629CD-E17D-4946-9962-43CFE4672191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FD3069-882C-44C9-9006-97D957EBE198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4624259" y="5599659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CE0FC1-C2BF-43FC-BA34-82178245302F}"/>
                </a:ext>
              </a:extLst>
            </p:cNvPr>
            <p:cNvCxnSpPr/>
            <p:nvPr/>
          </p:nvCxnSpPr>
          <p:spPr>
            <a:xfrm>
              <a:off x="6728805" y="5593032"/>
              <a:ext cx="1296163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2DA50D-7E9A-47D2-A47B-8DB83E05D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5" y="5593032"/>
              <a:ext cx="775251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4BE7C0-5F87-45B5-9B97-7BA1E2B456C7}"/>
                </a:ext>
              </a:extLst>
            </p:cNvPr>
            <p:cNvSpPr/>
            <p:nvPr/>
          </p:nvSpPr>
          <p:spPr>
            <a:xfrm>
              <a:off x="2975639" y="549912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095F49-E94A-40AF-9923-0086D98C811B}"/>
                </a:ext>
              </a:extLst>
            </p:cNvPr>
            <p:cNvSpPr/>
            <p:nvPr/>
          </p:nvSpPr>
          <p:spPr>
            <a:xfrm>
              <a:off x="5142371" y="5504092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52F672-3286-4636-A7C3-471937CF3DE3}"/>
                </a:ext>
              </a:extLst>
            </p:cNvPr>
            <p:cNvSpPr/>
            <p:nvPr/>
          </p:nvSpPr>
          <p:spPr>
            <a:xfrm>
              <a:off x="7221929" y="5491351"/>
              <a:ext cx="210759" cy="2020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9C4B96-5A95-4277-9E1C-FDD34D0DA83C}"/>
                </a:ext>
              </a:extLst>
            </p:cNvPr>
            <p:cNvSpPr txBox="1"/>
            <p:nvPr/>
          </p:nvSpPr>
          <p:spPr>
            <a:xfrm>
              <a:off x="3991777" y="5291310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38670-9F0B-4952-898F-93D1E4FE246E}"/>
                </a:ext>
              </a:extLst>
            </p:cNvPr>
            <p:cNvSpPr txBox="1"/>
            <p:nvPr/>
          </p:nvSpPr>
          <p:spPr>
            <a:xfrm>
              <a:off x="6077139" y="5289537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B3E78B-658F-4DA7-80E4-F22A6A00D851}"/>
                </a:ext>
              </a:extLst>
            </p:cNvPr>
            <p:cNvSpPr txBox="1"/>
            <p:nvPr/>
          </p:nvSpPr>
          <p:spPr>
            <a:xfrm>
              <a:off x="8201804" y="5292339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r>
                <a:rPr lang="en-US" sz="2400" baseline="-250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A14CF5-5C43-4A38-9125-E1A8A4F8AD9A}"/>
              </a:ext>
            </a:extLst>
          </p:cNvPr>
          <p:cNvCxnSpPr>
            <a:cxnSpLocks/>
          </p:cNvCxnSpPr>
          <p:nvPr/>
        </p:nvCxnSpPr>
        <p:spPr>
          <a:xfrm flipH="1" flipV="1">
            <a:off x="10754050" y="1750982"/>
            <a:ext cx="465395" cy="7336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5CE42-35CE-41A1-B12C-EBC27FB1F9CD}"/>
              </a:ext>
            </a:extLst>
          </p:cNvPr>
          <p:cNvCxnSpPr>
            <a:cxnSpLocks/>
          </p:cNvCxnSpPr>
          <p:nvPr/>
        </p:nvCxnSpPr>
        <p:spPr>
          <a:xfrm flipH="1" flipV="1">
            <a:off x="9595770" y="1547379"/>
            <a:ext cx="1623675" cy="93720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F1E22B-7B66-4EC8-9865-F5F13A59FBBE}"/>
              </a:ext>
            </a:extLst>
          </p:cNvPr>
          <p:cNvSpPr/>
          <p:nvPr/>
        </p:nvSpPr>
        <p:spPr>
          <a:xfrm>
            <a:off x="10898170" y="241494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 =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AE544-EF47-437E-BB81-295B65309393}"/>
              </a:ext>
            </a:extLst>
          </p:cNvPr>
          <p:cNvSpPr/>
          <p:nvPr/>
        </p:nvSpPr>
        <p:spPr>
          <a:xfrm>
            <a:off x="8141875" y="38397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 =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04E157-D553-4293-AB7A-4FA99508E8F9}"/>
              </a:ext>
            </a:extLst>
          </p:cNvPr>
          <p:cNvSpPr/>
          <p:nvPr/>
        </p:nvSpPr>
        <p:spPr>
          <a:xfrm>
            <a:off x="6254210" y="3774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 = 1</a:t>
            </a:r>
          </a:p>
        </p:txBody>
      </p:sp>
    </p:spTree>
    <p:extLst>
      <p:ext uri="{BB962C8B-B14F-4D97-AF65-F5344CB8AC3E}">
        <p14:creationId xmlns:p14="http://schemas.microsoft.com/office/powerpoint/2010/main" val="2995131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E0F62-AC53-4782-AF34-0F0F8D8CE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4" t="1593" r="8291" b="69353"/>
          <a:stretch/>
        </p:blipFill>
        <p:spPr>
          <a:xfrm>
            <a:off x="5048895" y="373334"/>
            <a:ext cx="6278745" cy="199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99A0B-411A-48AE-8E27-598FE84F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68116" r="10029" b="4013"/>
          <a:stretch/>
        </p:blipFill>
        <p:spPr>
          <a:xfrm>
            <a:off x="5458330" y="4687324"/>
            <a:ext cx="5895834" cy="1911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0A779-1748-439A-8BFF-1F483075D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5" t="36352" r="10246" b="36185"/>
          <a:stretch/>
        </p:blipFill>
        <p:spPr>
          <a:xfrm>
            <a:off x="5686574" y="2610406"/>
            <a:ext cx="5527344" cy="1883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724AB-992F-47FC-B6CD-F1268DFAB7C9}"/>
              </a:ext>
            </a:extLst>
          </p:cNvPr>
          <p:cNvSpPr txBox="1"/>
          <p:nvPr/>
        </p:nvSpPr>
        <p:spPr>
          <a:xfrm>
            <a:off x="1758332" y="1046454"/>
            <a:ext cx="3412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1. Factor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CF24-B21E-433C-BE05-65B6E15DC075}"/>
              </a:ext>
            </a:extLst>
          </p:cNvPr>
          <p:cNvSpPr txBox="1"/>
          <p:nvPr/>
        </p:nvSpPr>
        <p:spPr>
          <a:xfrm>
            <a:off x="1783304" y="3023946"/>
            <a:ext cx="3052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2. Elimination</a:t>
            </a:r>
          </a:p>
          <a:p>
            <a:r>
              <a:rPr lang="en-US" sz="3600" dirty="0"/>
              <a:t>    </a:t>
            </a:r>
            <a:r>
              <a:rPr lang="en-US" sz="2000" dirty="0"/>
              <a:t>(Chordal Bayes Net)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EBFB6-AF7A-4537-BE21-17194091548F}"/>
              </a:ext>
            </a:extLst>
          </p:cNvPr>
          <p:cNvSpPr txBox="1"/>
          <p:nvPr/>
        </p:nvSpPr>
        <p:spPr>
          <a:xfrm>
            <a:off x="1881158" y="5488380"/>
            <a:ext cx="292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3. Bayes Tree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BAE9A36-DB0D-422C-B83D-9D9BF221CF9A}"/>
              </a:ext>
            </a:extLst>
          </p:cNvPr>
          <p:cNvSpPr/>
          <p:nvPr/>
        </p:nvSpPr>
        <p:spPr>
          <a:xfrm>
            <a:off x="921018" y="1009930"/>
            <a:ext cx="389164" cy="48791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97220-84AA-424F-905A-9C51D3727DBC}"/>
              </a:ext>
            </a:extLst>
          </p:cNvPr>
          <p:cNvSpPr txBox="1"/>
          <p:nvPr/>
        </p:nvSpPr>
        <p:spPr>
          <a:xfrm>
            <a:off x="349259" y="264148"/>
            <a:ext cx="153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Adding new 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CFE63-F3DA-488F-8E31-626B99467802}"/>
              </a:ext>
            </a:extLst>
          </p:cNvPr>
          <p:cNvSpPr txBox="1"/>
          <p:nvPr/>
        </p:nvSpPr>
        <p:spPr>
          <a:xfrm>
            <a:off x="540885" y="5977883"/>
            <a:ext cx="114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ISAM2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32B46-BDBC-4F76-85B5-4BE864657665}"/>
              </a:ext>
            </a:extLst>
          </p:cNvPr>
          <p:cNvSpPr txBox="1"/>
          <p:nvPr/>
        </p:nvSpPr>
        <p:spPr>
          <a:xfrm rot="16200000">
            <a:off x="-650455" y="3337992"/>
            <a:ext cx="279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4706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97EA-467C-4FE7-AD1F-2E963C8B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2. Chordal Bayes Net (Elimination)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D42E-92AE-4712-B106-88FD6D7B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478685" cy="4050792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Add edges to induce perfect elimination </a:t>
            </a:r>
            <a:r>
              <a:rPr lang="en-US" sz="2800" dirty="0">
                <a:sym typeface="Symbol" panose="05050102010706020507" pitchFamily="18" charset="2"/>
              </a:rPr>
              <a:t>/ make chordal</a:t>
            </a:r>
            <a:endParaRPr lang="en-US" sz="2800" baseline="-25000" dirty="0">
              <a:sym typeface="Wingdings" panose="05000000000000000000" pitchFamily="2" charset="2"/>
            </a:endParaRPr>
          </a:p>
          <a:p>
            <a:pPr lvl="1"/>
            <a:r>
              <a:rPr lang="en-US" sz="2400" dirty="0"/>
              <a:t>Elimination Ordering:</a:t>
            </a:r>
            <a:r>
              <a:rPr lang="en-US" sz="2400" dirty="0">
                <a:sym typeface="Wingdings" panose="05000000000000000000" pitchFamily="2" charset="2"/>
              </a:rPr>
              <a:t>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, l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3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Root</a:t>
            </a:r>
            <a:r>
              <a:rPr lang="en-US" sz="2400" dirty="0">
                <a:sym typeface="Wingdings" panose="05000000000000000000" pitchFamily="2" charset="2"/>
              </a:rPr>
              <a:t>: last vertex to be eliminated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800" dirty="0"/>
              <a:t>Joint Density (Global) </a:t>
            </a:r>
            <a:r>
              <a:rPr lang="en-US" sz="2800" dirty="0">
                <a:sym typeface="Wingdings" panose="05000000000000000000" pitchFamily="2" charset="2"/>
              </a:rPr>
              <a:t> Conditional Probabilities (Local)</a:t>
            </a:r>
          </a:p>
        </p:txBody>
      </p:sp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0C7A748F-9662-43E8-B059-F875CB02E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1" r="40989" b="63452"/>
          <a:stretch/>
        </p:blipFill>
        <p:spPr>
          <a:xfrm>
            <a:off x="1802105" y="4084411"/>
            <a:ext cx="3580122" cy="1753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2B875-8A3D-4E67-B144-0DC9F49D1785}"/>
              </a:ext>
            </a:extLst>
          </p:cNvPr>
          <p:cNvSpPr txBox="1"/>
          <p:nvPr/>
        </p:nvSpPr>
        <p:spPr>
          <a:xfrm>
            <a:off x="2935094" y="6014966"/>
            <a:ext cx="156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Factor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05276-EF9B-485C-9712-A9863428BEC0}"/>
              </a:ext>
            </a:extLst>
          </p:cNvPr>
          <p:cNvSpPr txBox="1"/>
          <p:nvPr/>
        </p:nvSpPr>
        <p:spPr>
          <a:xfrm>
            <a:off x="7279402" y="6038595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Chordal Bayes Net</a:t>
            </a:r>
          </a:p>
        </p:txBody>
      </p:sp>
      <p:pic>
        <p:nvPicPr>
          <p:cNvPr id="10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34F35274-7FEC-43C8-BC30-2201DFE8D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59594" r="39594" b="199"/>
          <a:stretch/>
        </p:blipFill>
        <p:spPr>
          <a:xfrm>
            <a:off x="6890799" y="4127759"/>
            <a:ext cx="2916254" cy="1707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AEB29E-059E-49FD-AA3F-289DEE27680D}"/>
              </a:ext>
            </a:extLst>
          </p:cNvPr>
          <p:cNvSpPr/>
          <p:nvPr/>
        </p:nvSpPr>
        <p:spPr>
          <a:xfrm>
            <a:off x="5833642" y="4803495"/>
            <a:ext cx="729205" cy="4398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66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AA31-FBAD-4279-9EF6-BFFA8D03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3. Bayes Tree*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519F-8551-4C59-8B65-B6E9E198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Vertices represent </a:t>
            </a:r>
            <a:r>
              <a:rPr lang="en-US" sz="2600" b="1" dirty="0"/>
              <a:t>cliques</a:t>
            </a:r>
            <a:r>
              <a:rPr lang="en-US" sz="2600" dirty="0"/>
              <a:t> of the Chordal Bayes Net</a:t>
            </a:r>
          </a:p>
          <a:p>
            <a:pPr lvl="1"/>
            <a:r>
              <a:rPr lang="en-US" sz="2200" dirty="0"/>
              <a:t>Clique definition slightly modified to maintain semantic meaning of conditionals </a:t>
            </a:r>
          </a:p>
          <a:p>
            <a:r>
              <a:rPr lang="en-US" sz="2600" b="1" dirty="0"/>
              <a:t>Separator</a:t>
            </a:r>
            <a:r>
              <a:rPr lang="en-US" sz="2600" dirty="0"/>
              <a:t> of clique is to right of colon (:)</a:t>
            </a:r>
          </a:p>
          <a:p>
            <a:pPr lvl="1"/>
            <a:r>
              <a:rPr lang="en-US" sz="2200" dirty="0"/>
              <a:t>Every path to vertices in the clique must go through the separator</a:t>
            </a:r>
          </a:p>
          <a:p>
            <a:pPr lvl="1"/>
            <a:endParaRPr lang="en-US" sz="2800" dirty="0"/>
          </a:p>
        </p:txBody>
      </p:sp>
      <p:pic>
        <p:nvPicPr>
          <p:cNvPr id="6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3B8591-446C-4CA2-9203-D139FF587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59594" r="39594" b="199"/>
          <a:stretch/>
        </p:blipFill>
        <p:spPr>
          <a:xfrm>
            <a:off x="2246400" y="4397416"/>
            <a:ext cx="2916254" cy="1707919"/>
          </a:xfrm>
          <a:prstGeom prst="rect">
            <a:avLst/>
          </a:prstGeom>
        </p:spPr>
      </p:pic>
      <p:pic>
        <p:nvPicPr>
          <p:cNvPr id="7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2FDF72AD-2213-418C-85B3-D27E5BC0A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2" t="18294" r="-20" b="57941"/>
          <a:stretch/>
        </p:blipFill>
        <p:spPr>
          <a:xfrm>
            <a:off x="7126096" y="4588809"/>
            <a:ext cx="2916254" cy="151945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E505D03-D7ED-45F8-A79E-DE1E7ABF807D}"/>
              </a:ext>
            </a:extLst>
          </p:cNvPr>
          <p:cNvSpPr/>
          <p:nvPr/>
        </p:nvSpPr>
        <p:spPr>
          <a:xfrm>
            <a:off x="5833642" y="5022570"/>
            <a:ext cx="729205" cy="4398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E16E6-585F-473F-8964-A69BB363C81E}"/>
              </a:ext>
            </a:extLst>
          </p:cNvPr>
          <p:cNvSpPr txBox="1"/>
          <p:nvPr/>
        </p:nvSpPr>
        <p:spPr>
          <a:xfrm>
            <a:off x="2635003" y="6221984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Chordal Bayes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1091C-A69B-4F01-B76C-0AB49892D3FA}"/>
              </a:ext>
            </a:extLst>
          </p:cNvPr>
          <p:cNvSpPr txBox="1"/>
          <p:nvPr/>
        </p:nvSpPr>
        <p:spPr>
          <a:xfrm>
            <a:off x="8089551" y="6221984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Bayes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ACB9-C77A-492C-92B0-A5F1BF45044C}"/>
              </a:ext>
            </a:extLst>
          </p:cNvPr>
          <p:cNvSpPr txBox="1"/>
          <p:nvPr/>
        </p:nvSpPr>
        <p:spPr>
          <a:xfrm>
            <a:off x="8241189" y="160155"/>
            <a:ext cx="4082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*Similar to Clique Tree from earlier</a:t>
            </a:r>
          </a:p>
        </p:txBody>
      </p:sp>
    </p:spTree>
    <p:extLst>
      <p:ext uri="{BB962C8B-B14F-4D97-AF65-F5344CB8AC3E}">
        <p14:creationId xmlns:p14="http://schemas.microsoft.com/office/powerpoint/2010/main" val="69809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Updates on Bayes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9" y="2121408"/>
            <a:ext cx="4280074" cy="4050792"/>
          </a:xfrm>
        </p:spPr>
        <p:txBody>
          <a:bodyPr>
            <a:normAutofit/>
          </a:bodyPr>
          <a:lstStyle/>
          <a:p>
            <a:r>
              <a:rPr lang="en-US" sz="2800" dirty="0"/>
              <a:t>Adding factors:</a:t>
            </a:r>
          </a:p>
          <a:p>
            <a:pPr lvl="1"/>
            <a:r>
              <a:rPr lang="en-US" sz="2400" dirty="0"/>
              <a:t>Only vertices leading up to root updated</a:t>
            </a:r>
          </a:p>
          <a:p>
            <a:pPr lvl="1"/>
            <a:endParaRPr lang="en-US" sz="2600" dirty="0"/>
          </a:p>
          <a:p>
            <a:r>
              <a:rPr lang="en-US" sz="2800" dirty="0"/>
              <a:t>Edge is added x</a:t>
            </a:r>
            <a:r>
              <a:rPr lang="en-US" sz="2800" baseline="-25000" dirty="0"/>
              <a:t>3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x</a:t>
            </a:r>
            <a:r>
              <a:rPr lang="en-US" sz="2800" baseline="-25000" dirty="0">
                <a:sym typeface="Wingdings" panose="05000000000000000000" pitchFamily="2" charset="2"/>
              </a:rPr>
              <a:t>1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x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 no longer only separator for 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endParaRPr lang="en-US" sz="2400" i="1" baseline="-250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x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 on path to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 w/out x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endParaRPr lang="en-US" sz="24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33" y="1840839"/>
            <a:ext cx="4750996" cy="4179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FA86E-61B3-4106-A523-D28941987687}"/>
              </a:ext>
            </a:extLst>
          </p:cNvPr>
          <p:cNvSpPr txBox="1"/>
          <p:nvPr/>
        </p:nvSpPr>
        <p:spPr>
          <a:xfrm>
            <a:off x="5772250" y="3379006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: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F6FFD-52DC-4C4E-A46D-A65527172FFA}"/>
              </a:ext>
            </a:extLst>
          </p:cNvPr>
          <p:cNvSpPr txBox="1"/>
          <p:nvPr/>
        </p:nvSpPr>
        <p:spPr>
          <a:xfrm>
            <a:off x="6805028" y="1925708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E77BA-4B32-464C-B212-96364A371E43}"/>
              </a:ext>
            </a:extLst>
          </p:cNvPr>
          <p:cNvSpPr txBox="1"/>
          <p:nvPr/>
        </p:nvSpPr>
        <p:spPr>
          <a:xfrm>
            <a:off x="5804906" y="5670547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: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50D1-499B-4DBD-BD40-1A5A00DEF22B}"/>
              </a:ext>
            </a:extLst>
          </p:cNvPr>
          <p:cNvSpPr txBox="1"/>
          <p:nvPr/>
        </p:nvSpPr>
        <p:spPr>
          <a:xfrm>
            <a:off x="6957900" y="4181365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/>
              <a:t>Graphs in </a:t>
            </a:r>
            <a:r>
              <a:rPr lang="en-US" sz="3600" dirty="0"/>
              <a:t>iSAM2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 descr="Image result for graph the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" y="888487"/>
            <a:ext cx="7884842" cy="52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7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AE56-9A02-4B24-A368-8F03DEC8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Graph-Matrix Equivalences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270E-BAEA-49C5-A4D2-D35AD69D3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Factor Graph Elimination ~ Matrix Factorization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CC535-47F2-40E9-A2E8-18B6C19A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52" y="2805477"/>
            <a:ext cx="6033407" cy="342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9F783-18DA-418F-8C84-CA5F8EF423A8}"/>
              </a:ext>
            </a:extLst>
          </p:cNvPr>
          <p:cNvSpPr txBox="1"/>
          <p:nvPr/>
        </p:nvSpPr>
        <p:spPr>
          <a:xfrm>
            <a:off x="8750925" y="3457279"/>
            <a:ext cx="10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3407B-8642-4D02-A537-B6850DA31E13}"/>
              </a:ext>
            </a:extLst>
          </p:cNvPr>
          <p:cNvSpPr txBox="1"/>
          <p:nvPr/>
        </p:nvSpPr>
        <p:spPr>
          <a:xfrm>
            <a:off x="8664470" y="5107466"/>
            <a:ext cx="145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Square Root</a:t>
            </a:r>
          </a:p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86721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 &amp; Matrix Optimization Correspondences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800" dirty="0"/>
              <a:t>Bayes Tree Model </a:t>
            </a:r>
            <a:r>
              <a:rPr lang="en-US" sz="3200" dirty="0">
                <a:sym typeface="Symbol" panose="05050102010706020507" pitchFamily="18" charset="2"/>
              </a:rPr>
              <a:t></a:t>
            </a:r>
            <a:r>
              <a:rPr lang="en-US" sz="2800" dirty="0">
                <a:sym typeface="Wingdings" panose="05000000000000000000" pitchFamily="2" charset="2"/>
              </a:rPr>
              <a:t> Sparse linear algebra </a:t>
            </a:r>
            <a:endParaRPr lang="en-US" sz="2800" dirty="0"/>
          </a:p>
          <a:p>
            <a:pPr lvl="1">
              <a:spcBef>
                <a:spcPts val="600"/>
              </a:spcBef>
            </a:pPr>
            <a:r>
              <a:rPr lang="en-US" sz="2200" dirty="0">
                <a:sym typeface="Wingdings" panose="05000000000000000000" pitchFamily="2" charset="2"/>
              </a:rPr>
              <a:t>Reduced set of variables</a:t>
            </a:r>
            <a:r>
              <a:rPr lang="en-US" sz="2200" dirty="0">
                <a:sym typeface="Symbol" panose="05050102010706020507" pitchFamily="18" charset="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Sparseness 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Simple editing of Bayes Tree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Abstract updates to matrix factorization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ym typeface="Wingdings" panose="05000000000000000000" pitchFamily="2" charset="2"/>
              </a:rPr>
              <a:t>Directed edges/conditionals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QR/Cholesky factorization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7E1D0-E520-46E2-9A30-72EA1BD6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12"/>
          <a:stretch/>
        </p:blipFill>
        <p:spPr>
          <a:xfrm>
            <a:off x="1216141" y="4310926"/>
            <a:ext cx="8399847" cy="1776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A594E-8275-4F04-81D4-22C72CD177FF}"/>
              </a:ext>
            </a:extLst>
          </p:cNvPr>
          <p:cNvSpPr txBox="1"/>
          <p:nvPr/>
        </p:nvSpPr>
        <p:spPr>
          <a:xfrm>
            <a:off x="8165206" y="4737284"/>
            <a:ext cx="145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Square Root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DC2E5-CBCA-465E-B6C0-3AA5513B185C}"/>
              </a:ext>
            </a:extLst>
          </p:cNvPr>
          <p:cNvSpPr txBox="1"/>
          <p:nvPr/>
        </p:nvSpPr>
        <p:spPr>
          <a:xfrm>
            <a:off x="3267679" y="5902306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Bayes Tree</a:t>
            </a:r>
          </a:p>
        </p:txBody>
      </p:sp>
    </p:spTree>
    <p:extLst>
      <p:ext uri="{BB962C8B-B14F-4D97-AF65-F5344CB8AC3E}">
        <p14:creationId xmlns:p14="http://schemas.microsoft.com/office/powerpoint/2010/main" val="1223504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D13D90-A1A3-49E3-940F-7EA940B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68" y="2537984"/>
            <a:ext cx="5020326" cy="4154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Bayes Tree only requires some vertices to be updated </a:t>
            </a:r>
          </a:p>
          <a:p>
            <a:pPr lvl="1"/>
            <a:r>
              <a:rPr lang="en-US" sz="2400" dirty="0"/>
              <a:t>Maintain sparse matrix </a:t>
            </a:r>
            <a:r>
              <a:rPr lang="en-US" sz="2400" dirty="0">
                <a:sym typeface="Wingdings" panose="05000000000000000000" pitchFamily="2" charset="2"/>
              </a:rPr>
              <a:t> l</a:t>
            </a:r>
            <a:r>
              <a:rPr lang="en-US" sz="2400" dirty="0"/>
              <a:t>ess complexity</a:t>
            </a:r>
          </a:p>
          <a:p>
            <a:pPr lvl="1"/>
            <a:r>
              <a:rPr lang="en-US" sz="2400" dirty="0"/>
              <a:t>Avoid redundancy that matrix update equations have</a:t>
            </a:r>
          </a:p>
          <a:p>
            <a:r>
              <a:rPr lang="en-US" sz="2800" dirty="0"/>
              <a:t>Variable reordering &amp; </a:t>
            </a:r>
            <a:r>
              <a:rPr lang="en-US" sz="2800" dirty="0" err="1"/>
              <a:t>relinearization</a:t>
            </a:r>
            <a:r>
              <a:rPr lang="en-US" sz="2800" dirty="0"/>
              <a:t> done </a:t>
            </a:r>
            <a:r>
              <a:rPr lang="en-US" sz="2800" b="1" dirty="0"/>
              <a:t>while</a:t>
            </a:r>
            <a:r>
              <a:rPr lang="en-US" sz="2800" dirty="0"/>
              <a:t> updating Bayes Tree</a:t>
            </a:r>
          </a:p>
          <a:p>
            <a:pPr lvl="1"/>
            <a:r>
              <a:rPr lang="en-US" sz="2400" dirty="0"/>
              <a:t>Maintain smaller cliques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more efficient computation</a:t>
            </a:r>
          </a:p>
          <a:p>
            <a:pPr lvl="1"/>
            <a:r>
              <a:rPr lang="en-US" sz="2400" dirty="0"/>
              <a:t>Full solution rather than estimate</a:t>
            </a:r>
          </a:p>
          <a:p>
            <a:pPr marL="27432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24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My Experience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433" b="243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70" name="Picture 2" descr="Image result for gtsam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0" y="7415300"/>
            <a:ext cx="7627711" cy="426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23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</a:t>
            </a:r>
            <a:r>
              <a:rPr lang="en-US" sz="2200" dirty="0"/>
              <a:t>Apply iSAM2 to SLAM for Ghost </a:t>
            </a:r>
            <a:r>
              <a:rPr lang="en-US" sz="2200" dirty="0" err="1"/>
              <a:t>Minitaur</a:t>
            </a:r>
            <a:r>
              <a:rPr lang="en-US" sz="2200" baseline="30000" dirty="0" err="1"/>
              <a:t>TM</a:t>
            </a:r>
            <a:r>
              <a:rPr lang="en-US" sz="2200" dirty="0"/>
              <a:t> </a:t>
            </a:r>
          </a:p>
          <a:p>
            <a:r>
              <a:rPr lang="en-US" sz="2200" dirty="0"/>
              <a:t>SENSORS: ZED stereo camera (including IMU), joint encoders</a:t>
            </a:r>
          </a:p>
          <a:p>
            <a:endParaRPr lang="en-US" dirty="0"/>
          </a:p>
          <a:p>
            <a:endParaRPr lang="en-US" sz="22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39" y="3416441"/>
            <a:ext cx="2820342" cy="1692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79192" y="525690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Ghost </a:t>
            </a:r>
            <a:r>
              <a:rPr lang="en-US" dirty="0" err="1"/>
              <a:t>Minitaur</a:t>
            </a:r>
            <a:r>
              <a:rPr lang="en-US" baseline="30000" dirty="0" err="1"/>
              <a:t>TM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1374" y="4988659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ZED Mini </a:t>
            </a:r>
          </a:p>
          <a:p>
            <a:pPr algn="ctr"/>
            <a:r>
              <a:rPr lang="en-US" dirty="0"/>
              <a:t>stereo camera</a:t>
            </a:r>
          </a:p>
        </p:txBody>
      </p:sp>
      <p:pic>
        <p:nvPicPr>
          <p:cNvPr id="3076" name="Picture 4" descr="Image result for slam landma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89" y="7209612"/>
            <a:ext cx="4605655" cy="36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zed mini stereo came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3539271"/>
            <a:ext cx="3207476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mu fig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98" y="3412226"/>
            <a:ext cx="4535632" cy="27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66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CB71-F741-4704-A308-96F5B539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A077-7CC7-4A02-AF0F-2DE93DCFA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priors on features (f</a:t>
            </a:r>
            <a:r>
              <a:rPr lang="en-US" sz="2800" baseline="-25000" dirty="0"/>
              <a:t>1</a:t>
            </a:r>
            <a:r>
              <a:rPr lang="en-US" sz="2800" dirty="0"/>
              <a:t>, f</a:t>
            </a:r>
            <a:r>
              <a:rPr lang="en-US" sz="2800" baseline="-25000" dirty="0"/>
              <a:t>2</a:t>
            </a:r>
            <a:r>
              <a:rPr lang="en-US" sz="2800" dirty="0"/>
              <a:t>, … </a:t>
            </a:r>
            <a:r>
              <a:rPr lang="en-US" sz="2800" dirty="0" err="1"/>
              <a:t>f</a:t>
            </a:r>
            <a:r>
              <a:rPr lang="en-US" sz="2800" baseline="-25000" dirty="0" err="1"/>
              <a:t>n</a:t>
            </a:r>
            <a:r>
              <a:rPr lang="en-US" sz="2800" dirty="0"/>
              <a:t>) </a:t>
            </a:r>
            <a:r>
              <a:rPr lang="en-US" sz="2800" dirty="0">
                <a:sym typeface="Wingdings" panose="05000000000000000000" pitchFamily="2" charset="2"/>
              </a:rPr>
              <a:t> Graph unsolvable</a:t>
            </a:r>
            <a:endParaRPr lang="en-US" sz="2800" dirty="0"/>
          </a:p>
          <a:p>
            <a:pPr lvl="1"/>
            <a:r>
              <a:rPr lang="en-US" sz="2600" dirty="0"/>
              <a:t>To counter-act: set feature priors w/ VERY LARGE covariances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FB720-6A08-43C4-ADE6-BA974304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03" y="3518549"/>
            <a:ext cx="5337399" cy="294436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E584807-BBC3-45A1-A152-58B4E7674E52}"/>
              </a:ext>
            </a:extLst>
          </p:cNvPr>
          <p:cNvSpPr/>
          <p:nvPr/>
        </p:nvSpPr>
        <p:spPr>
          <a:xfrm rot="2820173">
            <a:off x="5398552" y="3181592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F4FD3E-EFAE-4708-9D1C-B529EB485C52}"/>
              </a:ext>
            </a:extLst>
          </p:cNvPr>
          <p:cNvSpPr/>
          <p:nvPr/>
        </p:nvSpPr>
        <p:spPr>
          <a:xfrm rot="2820173">
            <a:off x="6789158" y="3181592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A586CA-7D3B-49F9-96F2-9419200B9286}"/>
              </a:ext>
            </a:extLst>
          </p:cNvPr>
          <p:cNvSpPr/>
          <p:nvPr/>
        </p:nvSpPr>
        <p:spPr>
          <a:xfrm rot="7119133">
            <a:off x="8002879" y="6376546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92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48" y="536533"/>
            <a:ext cx="3293430" cy="310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93325"/>
            <a:ext cx="10058400" cy="1609344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328374" cy="4050792"/>
          </a:xfrm>
        </p:spPr>
        <p:txBody>
          <a:bodyPr/>
          <a:lstStyle/>
          <a:p>
            <a:r>
              <a:rPr lang="en-US" sz="2400" dirty="0"/>
              <a:t>1. Estimate camera pose and landmark positions at current time</a:t>
            </a:r>
          </a:p>
          <a:p>
            <a:pPr lvl="1"/>
            <a:r>
              <a:rPr lang="en-US" sz="2000" dirty="0"/>
              <a:t>IMU </a:t>
            </a:r>
            <a:r>
              <a:rPr lang="en-US" sz="2000" dirty="0">
                <a:sym typeface="Wingdings" panose="05000000000000000000" pitchFamily="2" charset="2"/>
              </a:rPr>
              <a:t> change in camera pose</a:t>
            </a:r>
            <a:endParaRPr lang="en-US" sz="2000" dirty="0"/>
          </a:p>
          <a:p>
            <a:pPr lvl="1"/>
            <a:r>
              <a:rPr lang="en-US" sz="2000" dirty="0"/>
              <a:t>Stereo Camera Images </a:t>
            </a:r>
            <a:r>
              <a:rPr lang="en-US" sz="2000" dirty="0">
                <a:sym typeface="Wingdings" panose="05000000000000000000" pitchFamily="2" charset="2"/>
              </a:rPr>
              <a:t> landmark locations</a:t>
            </a:r>
            <a:endParaRPr lang="en-US" sz="2000" dirty="0"/>
          </a:p>
          <a:p>
            <a:pPr lvl="2"/>
            <a:r>
              <a:rPr lang="en-US" dirty="0"/>
              <a:t>Camera </a:t>
            </a:r>
            <a:r>
              <a:rPr lang="en-US" dirty="0" err="1"/>
              <a:t>intrinsics</a:t>
            </a:r>
            <a:r>
              <a:rPr lang="en-US" dirty="0"/>
              <a:t>/</a:t>
            </a:r>
            <a:r>
              <a:rPr lang="en-US" dirty="0" err="1"/>
              <a:t>extrinsics</a:t>
            </a:r>
            <a:r>
              <a:rPr lang="en-US" dirty="0"/>
              <a:t> (K, R, T)</a:t>
            </a:r>
          </a:p>
          <a:p>
            <a:pPr lvl="2"/>
            <a:r>
              <a:rPr lang="en-US" dirty="0"/>
              <a:t>Image features (points, corners) </a:t>
            </a:r>
            <a:r>
              <a:rPr lang="en-US" dirty="0">
                <a:sym typeface="Wingdings" panose="05000000000000000000" pitchFamily="2" charset="2"/>
              </a:rPr>
              <a:t> landmarks</a:t>
            </a:r>
          </a:p>
          <a:p>
            <a:r>
              <a:rPr lang="en-US" sz="2200" dirty="0">
                <a:sym typeface="Wingdings" panose="05000000000000000000" pitchFamily="2" charset="2"/>
              </a:rPr>
              <a:t>2. Use estimate as initial guess at variables, connect related variables by factors</a:t>
            </a:r>
          </a:p>
          <a:p>
            <a:r>
              <a:rPr lang="en-US" sz="2200" dirty="0">
                <a:sym typeface="Wingdings" panose="05000000000000000000" pitchFamily="2" charset="2"/>
              </a:rPr>
              <a:t>3. Update ISAM2 so that estimates are optimized across entire graph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4767" b="-897"/>
          <a:stretch/>
        </p:blipFill>
        <p:spPr>
          <a:xfrm>
            <a:off x="7136964" y="4003744"/>
            <a:ext cx="2118769" cy="1578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667" b="673"/>
          <a:stretch/>
        </p:blipFill>
        <p:spPr>
          <a:xfrm>
            <a:off x="9413763" y="4003744"/>
            <a:ext cx="2124477" cy="15786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35796" y="5701111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Z</a:t>
            </a:r>
            <a:r>
              <a:rPr lang="en-US" sz="1600" baseline="-25000" dirty="0" err="1"/>
              <a:t>l</a:t>
            </a:r>
            <a:r>
              <a:rPr lang="en-US" sz="1600" dirty="0"/>
              <a:t>: Left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5707" y="5701111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Z</a:t>
            </a:r>
            <a:r>
              <a:rPr lang="en-US" sz="1600" baseline="-25000" dirty="0" err="1"/>
              <a:t>r</a:t>
            </a:r>
            <a:r>
              <a:rPr lang="en-US" sz="1600" dirty="0"/>
              <a:t>: Right Image</a:t>
            </a: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>
          <a:xfrm flipV="1">
            <a:off x="8196349" y="2969175"/>
            <a:ext cx="617481" cy="103456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0298616" y="2895602"/>
            <a:ext cx="686196" cy="1108142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61354" y="18241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P: Landmark in world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6681" y="599502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</a:t>
            </a:r>
            <a:r>
              <a:rPr lang="en-US" sz="1600" baseline="-25000" dirty="0" err="1"/>
              <a:t>l</a:t>
            </a:r>
            <a:r>
              <a:rPr lang="en-US" sz="1600" dirty="0"/>
              <a:t>: Feature in </a:t>
            </a:r>
          </a:p>
          <a:p>
            <a:r>
              <a:rPr lang="en-US" sz="1600" dirty="0"/>
              <a:t>     left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02051" y="5995029"/>
            <a:ext cx="157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</a:t>
            </a:r>
            <a:r>
              <a:rPr lang="en-US" sz="1600" baseline="-25000" dirty="0" err="1"/>
              <a:t>r</a:t>
            </a:r>
            <a:r>
              <a:rPr lang="en-US" sz="1600" dirty="0"/>
              <a:t>: Feature in </a:t>
            </a:r>
          </a:p>
          <a:p>
            <a:r>
              <a:rPr lang="en-US" sz="1600" dirty="0"/>
              <a:t>     right image</a:t>
            </a:r>
          </a:p>
        </p:txBody>
      </p:sp>
    </p:spTree>
    <p:extLst>
      <p:ext uri="{BB962C8B-B14F-4D97-AF65-F5344CB8AC3E}">
        <p14:creationId xmlns:p14="http://schemas.microsoft.com/office/powerpoint/2010/main" val="2834068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295535" y="2930516"/>
            <a:ext cx="4690947" cy="687327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986483" y="2928754"/>
            <a:ext cx="406156" cy="3523164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95535" y="5836087"/>
            <a:ext cx="4690947" cy="615831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Test on </a:t>
            </a:r>
            <a:r>
              <a:rPr lang="en-US" sz="2800" dirty="0" err="1"/>
              <a:t>Turtlebot</a:t>
            </a:r>
            <a:r>
              <a:rPr lang="en-US" sz="2800" dirty="0"/>
              <a:t> and visualize in </a:t>
            </a:r>
            <a:r>
              <a:rPr lang="en-US" sz="2800" dirty="0" err="1"/>
              <a:t>rviz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3"/>
          <a:stretch/>
        </p:blipFill>
        <p:spPr>
          <a:xfrm>
            <a:off x="849856" y="4836338"/>
            <a:ext cx="2842738" cy="1615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-1"/>
          <a:stretch/>
        </p:blipFill>
        <p:spPr>
          <a:xfrm>
            <a:off x="4295535" y="3617843"/>
            <a:ext cx="4690947" cy="22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6"/>
          <a:stretch/>
        </p:blipFill>
        <p:spPr>
          <a:xfrm>
            <a:off x="849856" y="2930516"/>
            <a:ext cx="2866460" cy="16155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051819" y="4990798"/>
            <a:ext cx="298470" cy="449826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03636" y="5438183"/>
            <a:ext cx="136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World frame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79548" y="4130843"/>
            <a:ext cx="112097" cy="52896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235245" y="5373609"/>
            <a:ext cx="359440" cy="27051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51017" y="3765468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Camera frame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5902" y="566681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Landmarks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965" y="35536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331" y="54594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pic>
        <p:nvPicPr>
          <p:cNvPr id="4098" name="Picture 2" descr="Image result for roll pitch yaw gravity im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715" y="3675152"/>
            <a:ext cx="2221255" cy="1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8937495" y="4724318"/>
            <a:ext cx="884220" cy="3868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10027" y="3804801"/>
            <a:ext cx="689052" cy="476219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815468" y="5247150"/>
            <a:ext cx="689052" cy="476219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urtle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39" y="306191"/>
            <a:ext cx="2471179" cy="247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2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 Turns</a:t>
            </a:r>
          </a:p>
        </p:txBody>
      </p:sp>
      <p:pic>
        <p:nvPicPr>
          <p:cNvPr id="6" name="forward_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22" t="5215"/>
          <a:stretch/>
        </p:blipFill>
        <p:spPr>
          <a:xfrm>
            <a:off x="2625219" y="2332182"/>
            <a:ext cx="6941563" cy="3840018"/>
          </a:xfrm>
        </p:spPr>
      </p:pic>
    </p:spTree>
    <p:extLst>
      <p:ext uri="{BB962C8B-B14F-4D97-AF65-F5344CB8AC3E}">
        <p14:creationId xmlns:p14="http://schemas.microsoft.com/office/powerpoint/2010/main" val="99226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Slow Turns</a:t>
            </a:r>
          </a:p>
        </p:txBody>
      </p:sp>
      <p:pic>
        <p:nvPicPr>
          <p:cNvPr id="6" name="forward_detour_turn_back_clip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4" t="5101" r="1"/>
          <a:stretch/>
        </p:blipFill>
        <p:spPr>
          <a:xfrm>
            <a:off x="2621683" y="2327564"/>
            <a:ext cx="6948635" cy="3844636"/>
          </a:xfrm>
        </p:spPr>
      </p:pic>
    </p:spTree>
    <p:extLst>
      <p:ext uri="{BB962C8B-B14F-4D97-AF65-F5344CB8AC3E}">
        <p14:creationId xmlns:p14="http://schemas.microsoft.com/office/powerpoint/2010/main" val="29922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graph</a:t>
            </a:r>
            <a:r>
              <a:rPr lang="en-US" sz="2800" dirty="0"/>
              <a:t> is an ordered pair </a:t>
            </a:r>
            <a:r>
              <a:rPr lang="en-US" sz="2800" i="1" dirty="0"/>
              <a:t>G </a:t>
            </a:r>
            <a:r>
              <a:rPr lang="en-US" sz="2800" dirty="0"/>
              <a:t>= (</a:t>
            </a:r>
            <a:r>
              <a:rPr lang="en-US" sz="2800" i="1" dirty="0"/>
              <a:t>V</a:t>
            </a:r>
            <a:r>
              <a:rPr lang="en-US" sz="2800" dirty="0"/>
              <a:t>,</a:t>
            </a:r>
            <a:r>
              <a:rPr lang="en-US" sz="2800" i="1" dirty="0"/>
              <a:t> E </a:t>
            </a:r>
            <a:r>
              <a:rPr lang="en-US" sz="2800" dirty="0"/>
              <a:t>)</a:t>
            </a:r>
            <a:r>
              <a:rPr lang="en-US" sz="2800" i="1" dirty="0"/>
              <a:t> </a:t>
            </a:r>
            <a:r>
              <a:rPr lang="en-US" sz="2800" dirty="0"/>
              <a:t>comprising of:</a:t>
            </a:r>
          </a:p>
          <a:p>
            <a:pPr lvl="1"/>
            <a:r>
              <a:rPr lang="en-US" sz="2600" dirty="0"/>
              <a:t>A set of </a:t>
            </a:r>
            <a:r>
              <a:rPr lang="en-US" sz="2600" b="1" dirty="0"/>
              <a:t>vertices</a:t>
            </a:r>
            <a:r>
              <a:rPr lang="en-US" sz="2600" dirty="0"/>
              <a:t> </a:t>
            </a:r>
            <a:r>
              <a:rPr lang="en-US" sz="2600" i="1" dirty="0"/>
              <a:t>V  </a:t>
            </a:r>
            <a:r>
              <a:rPr lang="en-US" sz="2600" dirty="0"/>
              <a:t>(a.k.a. nodes)</a:t>
            </a:r>
            <a:endParaRPr lang="en-US" sz="2600" i="1" dirty="0"/>
          </a:p>
          <a:p>
            <a:pPr lvl="1"/>
            <a:r>
              <a:rPr lang="en-US" sz="2600" dirty="0"/>
              <a:t>A set of </a:t>
            </a:r>
            <a:r>
              <a:rPr lang="en-US" sz="2600" b="1" dirty="0"/>
              <a:t>edges</a:t>
            </a:r>
            <a:r>
              <a:rPr lang="en-US" sz="2600" dirty="0"/>
              <a:t> </a:t>
            </a:r>
            <a:r>
              <a:rPr lang="en-US" sz="2600" i="1" dirty="0"/>
              <a:t>E</a:t>
            </a:r>
            <a:r>
              <a:rPr lang="en-US" sz="2600" dirty="0"/>
              <a:t> ⊆ {{</a:t>
            </a:r>
            <a:r>
              <a:rPr lang="en-US" sz="2600" i="1" dirty="0"/>
              <a:t>x</a:t>
            </a:r>
            <a:r>
              <a:rPr lang="en-US" sz="2600" dirty="0"/>
              <a:t>, </a:t>
            </a:r>
            <a:r>
              <a:rPr lang="en-US" sz="2600" i="1" dirty="0"/>
              <a:t>y</a:t>
            </a:r>
            <a:r>
              <a:rPr lang="en-US" sz="2600" dirty="0"/>
              <a:t>} | (</a:t>
            </a:r>
            <a:r>
              <a:rPr lang="en-US" sz="2600" i="1" dirty="0"/>
              <a:t>x</a:t>
            </a:r>
            <a:r>
              <a:rPr lang="en-US" sz="2600" dirty="0"/>
              <a:t>, </a:t>
            </a:r>
            <a:r>
              <a:rPr lang="en-US" sz="2600" i="1" dirty="0"/>
              <a:t>y</a:t>
            </a:r>
            <a:r>
              <a:rPr lang="en-US" sz="2600" dirty="0"/>
              <a:t>) ∈ </a:t>
            </a:r>
            <a:r>
              <a:rPr lang="en-US" sz="2600" i="1" dirty="0"/>
              <a:t>V</a:t>
            </a:r>
            <a:r>
              <a:rPr lang="en-US" sz="2600" baseline="30000" dirty="0"/>
              <a:t>2</a:t>
            </a:r>
            <a:r>
              <a:rPr lang="en-US" sz="2600" dirty="0"/>
              <a:t> ∧ x ≠ y}</a:t>
            </a:r>
          </a:p>
        </p:txBody>
      </p:sp>
      <p:pic>
        <p:nvPicPr>
          <p:cNvPr id="3074" name="Picture 2" descr="Image result for node and edge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06" y="3701071"/>
            <a:ext cx="4535701" cy="27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379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Fast Turns</a:t>
            </a:r>
          </a:p>
        </p:txBody>
      </p:sp>
      <p:pic>
        <p:nvPicPr>
          <p:cNvPr id="6" name="forward_turn_back_clip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6" t="5215"/>
          <a:stretch/>
        </p:blipFill>
        <p:spPr>
          <a:xfrm>
            <a:off x="2621683" y="2332182"/>
            <a:ext cx="6948635" cy="3840018"/>
          </a:xfrm>
        </p:spPr>
      </p:pic>
    </p:spTree>
    <p:extLst>
      <p:ext uri="{BB962C8B-B14F-4D97-AF65-F5344CB8AC3E}">
        <p14:creationId xmlns:p14="http://schemas.microsoft.com/office/powerpoint/2010/main" val="23099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 updates can only happen after program receives messages from camera and image processor</a:t>
            </a:r>
          </a:p>
          <a:p>
            <a:r>
              <a:rPr lang="en-US" sz="2400" dirty="0"/>
              <a:t>More features = More lagging</a:t>
            </a:r>
          </a:p>
          <a:p>
            <a:pPr lvl="1"/>
            <a:r>
              <a:rPr lang="en-US" sz="2000" dirty="0"/>
              <a:t>Longer wait time between image processor messages</a:t>
            </a:r>
          </a:p>
          <a:p>
            <a:pPr lvl="1"/>
            <a:r>
              <a:rPr lang="en-US" sz="2000" dirty="0"/>
              <a:t>More feature variables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slower iSAM2 update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997AE-FD62-4399-AA9F-7FE813C1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57" y="4344803"/>
            <a:ext cx="3631509" cy="2063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E528D-15A8-4E9B-8E6F-BF3B8133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625" y="4322285"/>
            <a:ext cx="3631508" cy="205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5D6E9-6593-4CDD-893A-522AD18059CB}"/>
              </a:ext>
            </a:extLst>
          </p:cNvPr>
          <p:cNvSpPr txBox="1"/>
          <p:nvPr/>
        </p:nvSpPr>
        <p:spPr>
          <a:xfrm>
            <a:off x="2192880" y="6408719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rows, 4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D0F8C-6F50-4074-95AC-BFA15ED8299E}"/>
              </a:ext>
            </a:extLst>
          </p:cNvPr>
          <p:cNvSpPr txBox="1"/>
          <p:nvPr/>
        </p:nvSpPr>
        <p:spPr>
          <a:xfrm>
            <a:off x="8036516" y="6373368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rows, 6 columns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E4FBC4BB-6533-4646-9D1E-EC7CF75543E5}"/>
              </a:ext>
            </a:extLst>
          </p:cNvPr>
          <p:cNvSpPr/>
          <p:nvPr/>
        </p:nvSpPr>
        <p:spPr>
          <a:xfrm>
            <a:off x="5486400" y="5216987"/>
            <a:ext cx="1219200" cy="319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3097E-F26B-4740-BFDB-21320B667E25}"/>
              </a:ext>
            </a:extLst>
          </p:cNvPr>
          <p:cNvSpPr txBox="1"/>
          <p:nvPr/>
        </p:nvSpPr>
        <p:spPr>
          <a:xfrm>
            <a:off x="5391249" y="4847655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3-4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E70D2-F903-477F-B5C4-CCD9D7474DBD}"/>
              </a:ext>
            </a:extLst>
          </p:cNvPr>
          <p:cNvSpPr txBox="1"/>
          <p:nvPr/>
        </p:nvSpPr>
        <p:spPr>
          <a:xfrm>
            <a:off x="5344409" y="5537120"/>
            <a:ext cx="151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grid cell</a:t>
            </a:r>
          </a:p>
        </p:txBody>
      </p:sp>
    </p:spTree>
    <p:extLst>
      <p:ext uri="{BB962C8B-B14F-4D97-AF65-F5344CB8AC3E}">
        <p14:creationId xmlns:p14="http://schemas.microsoft.com/office/powerpoint/2010/main" val="273701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Update graph in parallel with adding variables &amp; factors</a:t>
            </a:r>
          </a:p>
          <a:p>
            <a:r>
              <a:rPr lang="en-US" sz="2800" dirty="0"/>
              <a:t>New image processor</a:t>
            </a:r>
          </a:p>
          <a:p>
            <a:r>
              <a:rPr lang="en-US" sz="2800" dirty="0"/>
              <a:t>Build custom factors (Hartley 2018)</a:t>
            </a:r>
          </a:p>
          <a:p>
            <a:pPr lvl="1"/>
            <a:r>
              <a:rPr lang="en-US" sz="2600" dirty="0"/>
              <a:t>Forward Kinematic (FK) Factor</a:t>
            </a:r>
          </a:p>
          <a:p>
            <a:pPr lvl="1"/>
            <a:r>
              <a:rPr lang="en-US" sz="2600" dirty="0"/>
              <a:t>Contact Factor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96"/>
          <a:stretch/>
        </p:blipFill>
        <p:spPr>
          <a:xfrm>
            <a:off x="5391509" y="4291949"/>
            <a:ext cx="5281883" cy="17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Many thanks to my mentor </a:t>
            </a:r>
            <a:r>
              <a:rPr lang="en-US" sz="2800" dirty="0" err="1"/>
              <a:t>Vasileios</a:t>
            </a:r>
            <a:r>
              <a:rPr lang="en-US" sz="2800" dirty="0"/>
              <a:t> </a:t>
            </a:r>
            <a:r>
              <a:rPr lang="en-US" sz="2800" dirty="0" err="1"/>
              <a:t>Vasilopoulos</a:t>
            </a:r>
            <a:r>
              <a:rPr lang="en-US" sz="2800" dirty="0"/>
              <a:t> for his guidance with the development process and assistance with operating the robots. </a:t>
            </a:r>
          </a:p>
          <a:p>
            <a:r>
              <a:rPr lang="en-US" sz="2800" dirty="0"/>
              <a:t>Thank you also to Dr. Dan </a:t>
            </a:r>
            <a:r>
              <a:rPr lang="en-US" sz="2800" dirty="0" err="1"/>
              <a:t>Koditschek</a:t>
            </a:r>
            <a:r>
              <a:rPr lang="en-US" sz="2800" dirty="0"/>
              <a:t> for providing resources and an inclusive environment in his lab, allowing me to pursue this study over the summer and during the past few semesters.</a:t>
            </a:r>
          </a:p>
        </p:txBody>
      </p:sp>
    </p:spTree>
    <p:extLst>
      <p:ext uri="{BB962C8B-B14F-4D97-AF65-F5344CB8AC3E}">
        <p14:creationId xmlns:p14="http://schemas.microsoft.com/office/powerpoint/2010/main" val="3990369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 err="1"/>
              <a:t>Cyrill</a:t>
            </a:r>
            <a:r>
              <a:rPr lang="en-US" dirty="0"/>
              <a:t> </a:t>
            </a:r>
            <a:r>
              <a:rPr lang="en-US" dirty="0" err="1"/>
              <a:t>Stachniss</a:t>
            </a:r>
            <a:r>
              <a:rPr lang="en-US" dirty="0"/>
              <a:t>, “Graphical Model Basics”, 2011. URL http://ais.informatik.uni-freiburg.de/teaching/ss11/seminar_pgm/pgm-basics.pdf.</a:t>
            </a:r>
          </a:p>
          <a:p>
            <a:pPr>
              <a:spcBef>
                <a:spcPts val="1800"/>
              </a:spcBef>
            </a:pPr>
            <a:r>
              <a:rPr lang="en-US" dirty="0"/>
              <a:t>Frank </a:t>
            </a:r>
            <a:r>
              <a:rPr lang="en-US" dirty="0" err="1"/>
              <a:t>Dellaert</a:t>
            </a:r>
            <a:r>
              <a:rPr lang="en-US" dirty="0"/>
              <a:t>, "Factor graphs and GTSAM: A hands-on introduction", 2012.</a:t>
            </a:r>
          </a:p>
          <a:p>
            <a:pPr>
              <a:spcBef>
                <a:spcPts val="1800"/>
              </a:spcBef>
            </a:pPr>
            <a:r>
              <a:rPr lang="en-US" dirty="0"/>
              <a:t>Frank </a:t>
            </a:r>
            <a:r>
              <a:rPr lang="en-US" dirty="0" err="1"/>
              <a:t>Dellaert</a:t>
            </a:r>
            <a:r>
              <a:rPr lang="en-US" dirty="0"/>
              <a:t> and Varun Agrawal. </a:t>
            </a:r>
            <a:r>
              <a:rPr lang="en-US" dirty="0" err="1"/>
              <a:t>Gtsam</a:t>
            </a:r>
            <a:r>
              <a:rPr lang="en-US" dirty="0"/>
              <a:t> 3.2.1. 2019. URL https://borg.cc.gatech. </a:t>
            </a:r>
            <a:r>
              <a:rPr lang="en-US" dirty="0" err="1"/>
              <a:t>edu</a:t>
            </a:r>
            <a:r>
              <a:rPr lang="en-US" dirty="0"/>
              <a:t>/</a:t>
            </a:r>
            <a:r>
              <a:rPr lang="en-US" dirty="0" err="1"/>
              <a:t>download.html#download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Michael </a:t>
            </a:r>
            <a:r>
              <a:rPr lang="en-US" dirty="0" err="1"/>
              <a:t>Kaess</a:t>
            </a:r>
            <a:r>
              <a:rPr lang="en-US" dirty="0"/>
              <a:t>, </a:t>
            </a:r>
            <a:r>
              <a:rPr lang="en-US" dirty="0" err="1"/>
              <a:t>Hordur</a:t>
            </a:r>
            <a:r>
              <a:rPr lang="en-US" dirty="0"/>
              <a:t> Johannsson, Richard Roberts, </a:t>
            </a:r>
            <a:r>
              <a:rPr lang="en-US" dirty="0" err="1"/>
              <a:t>Viorela</a:t>
            </a:r>
            <a:r>
              <a:rPr lang="en-US" dirty="0"/>
              <a:t> Ila, John J Leonard, and </a:t>
            </a:r>
            <a:r>
              <a:rPr lang="en-US" dirty="0" err="1"/>
              <a:t>FrankDellaert</a:t>
            </a:r>
            <a:r>
              <a:rPr lang="en-US" dirty="0"/>
              <a:t>. iSAM2: Incremental Smoothing and Mapping  using the Bayes Tree. The International Journal of Robotics Research, 31(2):216–235, 2012.</a:t>
            </a:r>
          </a:p>
          <a:p>
            <a:pPr>
              <a:spcBef>
                <a:spcPts val="1800"/>
              </a:spcBef>
            </a:pPr>
            <a:r>
              <a:rPr lang="en-US" dirty="0"/>
              <a:t>Ross Hartley, Josh </a:t>
            </a:r>
            <a:r>
              <a:rPr lang="en-US" dirty="0" err="1"/>
              <a:t>Mangelson</a:t>
            </a:r>
            <a:r>
              <a:rPr lang="en-US" dirty="0"/>
              <a:t>, Lu Gan, </a:t>
            </a:r>
            <a:r>
              <a:rPr lang="en-US" dirty="0" err="1"/>
              <a:t>Maani</a:t>
            </a:r>
            <a:r>
              <a:rPr lang="en-US" dirty="0"/>
              <a:t> </a:t>
            </a:r>
            <a:r>
              <a:rPr lang="en-US" dirty="0" err="1"/>
              <a:t>Jadidi</a:t>
            </a:r>
            <a:r>
              <a:rPr lang="en-US" dirty="0"/>
              <a:t>, Jeffrey Walls, Ryan Eustice, and Jessy Grizzle. Legged robot state-estimation through combined forward kinematic and </a:t>
            </a:r>
            <a:r>
              <a:rPr lang="en-US" dirty="0" err="1"/>
              <a:t>preintegrated</a:t>
            </a:r>
            <a:r>
              <a:rPr lang="en-US" dirty="0"/>
              <a:t> contact factors. pages 1–8, 05 2018.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1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djacency matrix">
            <a:extLst>
              <a:ext uri="{FF2B5EF4-FFF2-40B4-BE49-F238E27FC236}">
                <a16:creationId xmlns:a16="http://schemas.microsoft.com/office/drawing/2014/main" id="{E13BC23A-D839-46CF-BEDB-321ED6EFD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3"/>
          <a:stretch/>
        </p:blipFill>
        <p:spPr bwMode="auto">
          <a:xfrm>
            <a:off x="2862262" y="3092366"/>
            <a:ext cx="6444615" cy="359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3833-C6E8-4683-9116-5EE6638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dirty="0" err="1"/>
              <a:t>RepresentationS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AF2C6-06A4-4794-BAAF-3E63FBEA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vertices are </a:t>
            </a:r>
            <a:r>
              <a:rPr lang="en-US" sz="2800" b="1" dirty="0"/>
              <a:t>adjacent</a:t>
            </a:r>
            <a:r>
              <a:rPr lang="en-US" sz="2800" dirty="0"/>
              <a:t> if there is an edge between them</a:t>
            </a:r>
          </a:p>
          <a:p>
            <a:r>
              <a:rPr lang="en-US" sz="2800" dirty="0"/>
              <a:t>Adjacency Matrix: matrix representation of graph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7204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graph is </a:t>
            </a:r>
            <a:r>
              <a:rPr lang="en-US" sz="2800" b="1" dirty="0"/>
              <a:t>connected</a:t>
            </a:r>
            <a:r>
              <a:rPr lang="en-US" sz="2800" dirty="0"/>
              <a:t> when there is a </a:t>
            </a:r>
            <a:r>
              <a:rPr lang="en-US" sz="2800" b="1" dirty="0"/>
              <a:t>path</a:t>
            </a:r>
            <a:r>
              <a:rPr lang="en-US" sz="2800" dirty="0"/>
              <a:t> (sequence of adjacent vertices) between every pair of vertices</a:t>
            </a:r>
          </a:p>
          <a:p>
            <a:r>
              <a:rPr lang="en-US" sz="2800" dirty="0"/>
              <a:t>A </a:t>
            </a:r>
            <a:r>
              <a:rPr lang="en-US" sz="2800" b="1" dirty="0"/>
              <a:t>minimal</a:t>
            </a:r>
            <a:r>
              <a:rPr lang="en-US" sz="2800" dirty="0"/>
              <a:t> </a:t>
            </a:r>
            <a:r>
              <a:rPr lang="en-US" sz="2800" b="1" dirty="0"/>
              <a:t>separator</a:t>
            </a:r>
            <a:r>
              <a:rPr lang="en-US" sz="2800" dirty="0"/>
              <a:t> is a minimal set of vertices that, if removed, cause the graph to become disconnected</a:t>
            </a:r>
          </a:p>
        </p:txBody>
      </p:sp>
      <p:pic>
        <p:nvPicPr>
          <p:cNvPr id="6148" name="Picture 4" descr="https://upload.wikimedia.org/wikipedia/commons/thumb/c/cb/Sample-graph.jpg/220px-Sample-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3864869"/>
            <a:ext cx="3195621" cy="21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719534" y="4961548"/>
            <a:ext cx="900545" cy="942109"/>
          </a:xfrm>
          <a:prstGeom prst="line">
            <a:avLst/>
          </a:prstGeom>
          <a:ln w="25400">
            <a:headEnd type="triangle" w="lg" len="lg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15957" y="5903657"/>
            <a:ext cx="2468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</a:rPr>
              <a:t>If this edge were removed, the graph would become </a:t>
            </a:r>
            <a:r>
              <a:rPr lang="en-US" sz="1400" b="1" dirty="0">
                <a:solidFill>
                  <a:srgbClr val="FF0000"/>
                </a:solidFill>
              </a:rPr>
              <a:t>disconnected.</a:t>
            </a:r>
          </a:p>
        </p:txBody>
      </p:sp>
    </p:spTree>
    <p:extLst>
      <p:ext uri="{BB962C8B-B14F-4D97-AF65-F5344CB8AC3E}">
        <p14:creationId xmlns:p14="http://schemas.microsoft.com/office/powerpoint/2010/main" val="417494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3FE6-F453-4491-AE70-2B9B1966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4435-287B-4C25-9667-E20031F8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46458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b="1" dirty="0"/>
              <a:t>Clique</a:t>
            </a:r>
            <a:r>
              <a:rPr lang="en-US" sz="2400" dirty="0"/>
              <a:t>: a subset of vertices such that every 2 vertices are adjacent</a:t>
            </a:r>
          </a:p>
          <a:p>
            <a:r>
              <a:rPr lang="en-US" sz="2400" b="1" dirty="0"/>
              <a:t>Maximal clique</a:t>
            </a:r>
            <a:r>
              <a:rPr lang="en-US" sz="2400" dirty="0"/>
              <a:t>: a clique that can’t be extended by adding one more adjacent vertex </a:t>
            </a:r>
          </a:p>
          <a:p>
            <a:r>
              <a:rPr lang="en-US" sz="2400" i="1" dirty="0"/>
              <a:t>Question: How many maximal cliques are in this graph?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1DFEEDA-9896-447D-AA26-A0ADF09AE1A8}"/>
              </a:ext>
            </a:extLst>
          </p:cNvPr>
          <p:cNvGrpSpPr/>
          <p:nvPr/>
        </p:nvGrpSpPr>
        <p:grpSpPr>
          <a:xfrm>
            <a:off x="4059343" y="3920503"/>
            <a:ext cx="3784563" cy="2273617"/>
            <a:chOff x="4059343" y="4283964"/>
            <a:chExt cx="3784563" cy="22736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04AC09-782A-43C9-8BFB-9F644CA23C40}"/>
                </a:ext>
              </a:extLst>
            </p:cNvPr>
            <p:cNvSpPr/>
            <p:nvPr/>
          </p:nvSpPr>
          <p:spPr>
            <a:xfrm>
              <a:off x="4059343" y="4846320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8D78E3-DCEB-4D41-9F7E-F3D718858225}"/>
                </a:ext>
              </a:extLst>
            </p:cNvPr>
            <p:cNvSpPr/>
            <p:nvPr/>
          </p:nvSpPr>
          <p:spPr>
            <a:xfrm>
              <a:off x="4646083" y="4283964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C40565-C354-41AC-8D05-4452217708DB}"/>
                </a:ext>
              </a:extLst>
            </p:cNvPr>
            <p:cNvSpPr/>
            <p:nvPr/>
          </p:nvSpPr>
          <p:spPr>
            <a:xfrm>
              <a:off x="5286925" y="4948047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871E3F-2605-4766-9FE2-80BBEB01D727}"/>
                </a:ext>
              </a:extLst>
            </p:cNvPr>
            <p:cNvSpPr/>
            <p:nvPr/>
          </p:nvSpPr>
          <p:spPr>
            <a:xfrm>
              <a:off x="4577503" y="5365623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9F7586-D56E-4F9F-A555-DA1A6558EFD0}"/>
                </a:ext>
              </a:extLst>
            </p:cNvPr>
            <p:cNvSpPr/>
            <p:nvPr/>
          </p:nvSpPr>
          <p:spPr>
            <a:xfrm>
              <a:off x="6703102" y="4748022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21081E-3D7C-475E-AB39-8748D77DA9FA}"/>
                </a:ext>
              </a:extLst>
            </p:cNvPr>
            <p:cNvSpPr/>
            <p:nvPr/>
          </p:nvSpPr>
          <p:spPr>
            <a:xfrm>
              <a:off x="7603876" y="5045964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49863D-2379-41E3-AF72-AEC065C84200}"/>
                </a:ext>
              </a:extLst>
            </p:cNvPr>
            <p:cNvSpPr/>
            <p:nvPr/>
          </p:nvSpPr>
          <p:spPr>
            <a:xfrm rot="1500000">
              <a:off x="6684200" y="5485638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B6D2AD-0F74-4649-B504-7AC364D57B9E}"/>
                </a:ext>
              </a:extLst>
            </p:cNvPr>
            <p:cNvSpPr/>
            <p:nvPr/>
          </p:nvSpPr>
          <p:spPr>
            <a:xfrm>
              <a:off x="5943388" y="5845683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48685E-7524-490B-8FDE-2ECEB3FCE6B7}"/>
                </a:ext>
              </a:extLst>
            </p:cNvPr>
            <p:cNvSpPr/>
            <p:nvPr/>
          </p:nvSpPr>
          <p:spPr>
            <a:xfrm>
              <a:off x="6866360" y="6077521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6B828FD-5647-49BA-998C-E1D4188662B6}"/>
                </a:ext>
              </a:extLst>
            </p:cNvPr>
            <p:cNvSpPr/>
            <p:nvPr/>
          </p:nvSpPr>
          <p:spPr>
            <a:xfrm rot="-1500000">
              <a:off x="6231518" y="6317551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ED49A-F9CE-49F9-B68F-4314F89E90DB}"/>
                </a:ext>
              </a:extLst>
            </p:cNvPr>
            <p:cNvCxnSpPr>
              <a:stCxn id="5" idx="6"/>
              <a:endCxn id="25" idx="2"/>
            </p:cNvCxnSpPr>
            <p:nvPr/>
          </p:nvCxnSpPr>
          <p:spPr>
            <a:xfrm>
              <a:off x="4299373" y="4966335"/>
              <a:ext cx="987552" cy="1017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99AA16-81C0-48A2-8D88-91F20F73F5CC}"/>
                </a:ext>
              </a:extLst>
            </p:cNvPr>
            <p:cNvCxnSpPr>
              <a:cxnSpLocks/>
              <a:stCxn id="24" idx="4"/>
              <a:endCxn id="26" idx="0"/>
            </p:cNvCxnSpPr>
            <p:nvPr/>
          </p:nvCxnSpPr>
          <p:spPr>
            <a:xfrm flipH="1">
              <a:off x="4697518" y="4523994"/>
              <a:ext cx="68580" cy="841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C9B45-F124-425E-ACD3-8719D57B9AFE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4264221" y="5051198"/>
              <a:ext cx="433297" cy="31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C4AA40-8D25-4726-A4FB-F589F343DC62}"/>
                </a:ext>
              </a:extLst>
            </p:cNvPr>
            <p:cNvCxnSpPr>
              <a:cxnSpLocks/>
              <a:stCxn id="26" idx="7"/>
              <a:endCxn id="25" idx="3"/>
            </p:cNvCxnSpPr>
            <p:nvPr/>
          </p:nvCxnSpPr>
          <p:spPr>
            <a:xfrm flipV="1">
              <a:off x="4782381" y="5152925"/>
              <a:ext cx="539696" cy="247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653CD72-9D4B-4236-95BA-3AE911782B7F}"/>
                </a:ext>
              </a:extLst>
            </p:cNvPr>
            <p:cNvCxnSpPr>
              <a:cxnSpLocks/>
              <a:stCxn id="24" idx="5"/>
              <a:endCxn id="25" idx="1"/>
            </p:cNvCxnSpPr>
            <p:nvPr/>
          </p:nvCxnSpPr>
          <p:spPr>
            <a:xfrm>
              <a:off x="4850961" y="4488842"/>
              <a:ext cx="471116" cy="4943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C5E297-98CE-4557-908B-6E3C0E61AA6E}"/>
                </a:ext>
              </a:extLst>
            </p:cNvPr>
            <p:cNvCxnSpPr>
              <a:cxnSpLocks/>
              <a:stCxn id="24" idx="3"/>
              <a:endCxn id="5" idx="7"/>
            </p:cNvCxnSpPr>
            <p:nvPr/>
          </p:nvCxnSpPr>
          <p:spPr>
            <a:xfrm flipH="1">
              <a:off x="4264221" y="4488842"/>
              <a:ext cx="417014" cy="392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9716740-92D2-4DBB-8501-A9F15082574E}"/>
                </a:ext>
              </a:extLst>
            </p:cNvPr>
            <p:cNvCxnSpPr>
              <a:cxnSpLocks/>
              <a:stCxn id="29" idx="3"/>
              <a:endCxn id="30" idx="7"/>
            </p:cNvCxnSpPr>
            <p:nvPr/>
          </p:nvCxnSpPr>
          <p:spPr>
            <a:xfrm flipH="1">
              <a:off x="6148266" y="5646700"/>
              <a:ext cx="543172" cy="23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1103B28-0AE5-4323-B57B-D594935EE51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V="1">
              <a:off x="5526955" y="4868037"/>
              <a:ext cx="1176147" cy="200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89E4E4-FD5C-4CDF-8186-FF2EC5C2B3C4}"/>
                </a:ext>
              </a:extLst>
            </p:cNvPr>
            <p:cNvCxnSpPr>
              <a:cxnSpLocks/>
              <a:stCxn id="29" idx="1"/>
              <a:endCxn id="27" idx="4"/>
            </p:cNvCxnSpPr>
            <p:nvPr/>
          </p:nvCxnSpPr>
          <p:spPr>
            <a:xfrm flipV="1">
              <a:off x="6763168" y="4988052"/>
              <a:ext cx="59949" cy="50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18D9BE-F210-4E59-9C81-58A210A7B4AC}"/>
                </a:ext>
              </a:extLst>
            </p:cNvPr>
            <p:cNvCxnSpPr>
              <a:cxnSpLocks/>
              <a:stCxn id="29" idx="7"/>
              <a:endCxn id="28" idx="3"/>
            </p:cNvCxnSpPr>
            <p:nvPr/>
          </p:nvCxnSpPr>
          <p:spPr>
            <a:xfrm flipV="1">
              <a:off x="6916992" y="5250842"/>
              <a:ext cx="722036" cy="313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67CAF6C-8842-4F5B-851A-7E7FC3BCEC39}"/>
                </a:ext>
              </a:extLst>
            </p:cNvPr>
            <p:cNvCxnSpPr>
              <a:cxnSpLocks/>
              <a:stCxn id="27" idx="6"/>
              <a:endCxn id="28" idx="1"/>
            </p:cNvCxnSpPr>
            <p:nvPr/>
          </p:nvCxnSpPr>
          <p:spPr>
            <a:xfrm>
              <a:off x="6943132" y="4868037"/>
              <a:ext cx="695896" cy="213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FB5804-1102-47CC-9253-9A6482C32993}"/>
                </a:ext>
              </a:extLst>
            </p:cNvPr>
            <p:cNvCxnSpPr>
              <a:cxnSpLocks/>
              <a:stCxn id="30" idx="5"/>
              <a:endCxn id="32" idx="0"/>
            </p:cNvCxnSpPr>
            <p:nvPr/>
          </p:nvCxnSpPr>
          <p:spPr>
            <a:xfrm>
              <a:off x="6148266" y="6050561"/>
              <a:ext cx="152546" cy="278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64F5BAE-1DE3-45FF-BA65-4EBB5C23792B}"/>
                </a:ext>
              </a:extLst>
            </p:cNvPr>
            <p:cNvCxnSpPr>
              <a:cxnSpLocks/>
              <a:stCxn id="31" idx="2"/>
              <a:endCxn id="32" idx="6"/>
            </p:cNvCxnSpPr>
            <p:nvPr/>
          </p:nvCxnSpPr>
          <p:spPr>
            <a:xfrm flipH="1">
              <a:off x="6460304" y="6197536"/>
              <a:ext cx="406056" cy="189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628684-4C50-426E-8C36-EE3CD1E0A2FC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6183418" y="5965698"/>
              <a:ext cx="718094" cy="146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4511CC-6AD1-4FD6-9C5B-916FE8988CD9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6845262" y="5718430"/>
              <a:ext cx="141113" cy="359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7EB102F-9D67-4AEF-9A6C-7FA0A48A6E92}"/>
                </a:ext>
              </a:extLst>
            </p:cNvPr>
            <p:cNvCxnSpPr>
              <a:cxnSpLocks/>
              <a:stCxn id="29" idx="4"/>
              <a:endCxn id="32" idx="7"/>
            </p:cNvCxnSpPr>
            <p:nvPr/>
          </p:nvCxnSpPr>
          <p:spPr>
            <a:xfrm flipH="1">
              <a:off x="6392580" y="5714424"/>
              <a:ext cx="360914" cy="610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F6B988C8-21B0-418C-87DB-4ED930654061}"/>
              </a:ext>
            </a:extLst>
          </p:cNvPr>
          <p:cNvSpPr/>
          <p:nvPr/>
        </p:nvSpPr>
        <p:spPr>
          <a:xfrm>
            <a:off x="3936624" y="3825253"/>
            <a:ext cx="1687656" cy="16198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E993E3F-4256-4720-98FE-2EAC60D13120}"/>
              </a:ext>
            </a:extLst>
          </p:cNvPr>
          <p:cNvSpPr/>
          <p:nvPr/>
        </p:nvSpPr>
        <p:spPr>
          <a:xfrm>
            <a:off x="6262562" y="3987542"/>
            <a:ext cx="1687656" cy="16198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C41E2F-045B-4E41-9740-1B1F9A9C6EC0}"/>
              </a:ext>
            </a:extLst>
          </p:cNvPr>
          <p:cNvSpPr/>
          <p:nvPr/>
        </p:nvSpPr>
        <p:spPr>
          <a:xfrm>
            <a:off x="5791057" y="4922532"/>
            <a:ext cx="1499061" cy="145245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30EBE-006A-49E4-B556-B75336F524D9}"/>
              </a:ext>
            </a:extLst>
          </p:cNvPr>
          <p:cNvSpPr/>
          <p:nvPr/>
        </p:nvSpPr>
        <p:spPr>
          <a:xfrm rot="21040570">
            <a:off x="5083602" y="4188523"/>
            <a:ext cx="2063627" cy="81994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790E712-9F29-4C38-B932-EF5AF7CEC805}"/>
              </a:ext>
            </a:extLst>
          </p:cNvPr>
          <p:cNvSpPr txBox="1">
            <a:spLocks/>
          </p:cNvSpPr>
          <p:nvPr/>
        </p:nvSpPr>
        <p:spPr>
          <a:xfrm>
            <a:off x="1787692" y="6373368"/>
            <a:ext cx="10477480" cy="1285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minimal separators: overlapping vertices of maximal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cliques</a:t>
            </a:r>
          </a:p>
        </p:txBody>
      </p:sp>
    </p:spTree>
    <p:extLst>
      <p:ext uri="{BB962C8B-B14F-4D97-AF65-F5344CB8AC3E}">
        <p14:creationId xmlns:p14="http://schemas.microsoft.com/office/powerpoint/2010/main" val="36525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6" grpId="0" animBg="1"/>
      <p:bldP spid="107" grpId="0" animBg="1"/>
      <p:bldP spid="3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edges are </a:t>
            </a:r>
            <a:r>
              <a:rPr lang="en-US" sz="2800" b="1" dirty="0"/>
              <a:t>ordered</a:t>
            </a:r>
            <a:r>
              <a:rPr lang="en-US" sz="2800" dirty="0"/>
              <a:t> pairs rather than </a:t>
            </a:r>
            <a:r>
              <a:rPr lang="en-US" sz="2800" b="1" dirty="0"/>
              <a:t>unordered</a:t>
            </a:r>
          </a:p>
        </p:txBody>
      </p:sp>
      <p:pic>
        <p:nvPicPr>
          <p:cNvPr id="4" name="Picture 4" descr="Image result for directed vs undirected graph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59" b="22586"/>
          <a:stretch/>
        </p:blipFill>
        <p:spPr bwMode="auto">
          <a:xfrm>
            <a:off x="6457805" y="2934125"/>
            <a:ext cx="2482805" cy="23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4678" y="5575893"/>
            <a:ext cx="185249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Undirected,</a:t>
            </a:r>
          </a:p>
          <a:p>
            <a:r>
              <a:rPr lang="en-US" sz="2400" dirty="0"/>
              <a:t>unordered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9438" y="5575893"/>
            <a:ext cx="149983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Directed,</a:t>
            </a:r>
          </a:p>
          <a:p>
            <a:r>
              <a:rPr lang="en-US" sz="2400" dirty="0"/>
              <a:t>ordered </a:t>
            </a:r>
          </a:p>
        </p:txBody>
      </p:sp>
      <p:pic>
        <p:nvPicPr>
          <p:cNvPr id="7" name="Picture 4" descr="Image result for directed vs undirected graph">
            <a:extLst>
              <a:ext uri="{FF2B5EF4-FFF2-40B4-BE49-F238E27FC236}">
                <a16:creationId xmlns:a16="http://schemas.microsoft.com/office/drawing/2014/main" id="{B594E1D8-3F86-4A3C-B087-316D1D2E2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9" b="22586"/>
          <a:stretch/>
        </p:blipFill>
        <p:spPr bwMode="auto">
          <a:xfrm>
            <a:off x="3162914" y="2971820"/>
            <a:ext cx="2482806" cy="23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6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A </a:t>
            </a:r>
            <a:r>
              <a:rPr lang="en-US" sz="2800" b="1" dirty="0"/>
              <a:t>cycle</a:t>
            </a:r>
            <a:r>
              <a:rPr lang="en-US" sz="2800" dirty="0"/>
              <a:t> is a trail of edges that start/end on the same vertex </a:t>
            </a:r>
          </a:p>
          <a:p>
            <a:r>
              <a:rPr lang="en-US" sz="2800" i="1" dirty="0"/>
              <a:t>Question: What is the </a:t>
            </a:r>
            <a:r>
              <a:rPr lang="en-US" sz="2800" b="1" i="1" dirty="0"/>
              <a:t>directed cycle </a:t>
            </a:r>
            <a:r>
              <a:rPr lang="en-US" sz="2800" i="1" dirty="0"/>
              <a:t>in this graph?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pic>
        <p:nvPicPr>
          <p:cNvPr id="4" name="Picture 4" descr="Image result for cycle directed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44" y="3376246"/>
            <a:ext cx="5297113" cy="25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6596" y="6043069"/>
            <a:ext cx="40788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/>
              <a:t>Directed Cyclic Graph  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692580" y="4641850"/>
            <a:ext cx="825570" cy="844550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4049F6-FD75-40BE-9C9F-1A624D5C75E1}"/>
              </a:ext>
            </a:extLst>
          </p:cNvPr>
          <p:cNvSpPr txBox="1"/>
          <p:nvPr/>
        </p:nvSpPr>
        <p:spPr>
          <a:xfrm>
            <a:off x="9383139" y="2614206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(2-1-7-2)</a:t>
            </a:r>
          </a:p>
        </p:txBody>
      </p:sp>
    </p:spTree>
    <p:extLst>
      <p:ext uri="{BB962C8B-B14F-4D97-AF65-F5344CB8AC3E}">
        <p14:creationId xmlns:p14="http://schemas.microsoft.com/office/powerpoint/2010/main" val="42092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5212</TotalTime>
  <Words>1867</Words>
  <Application>Microsoft Office PowerPoint</Application>
  <PresentationFormat>Widescreen</PresentationFormat>
  <Paragraphs>334</Paragraphs>
  <Slides>44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Cambria Math</vt:lpstr>
      <vt:lpstr>Monotype Corsiva</vt:lpstr>
      <vt:lpstr>Rockwell</vt:lpstr>
      <vt:lpstr>Rockwell Condensed</vt:lpstr>
      <vt:lpstr>Wingdings</vt:lpstr>
      <vt:lpstr>Wood Type</vt:lpstr>
      <vt:lpstr>Applying iSAM2 For SLAM (Stereo Camera Localization &amp; Mapping of Environment)</vt:lpstr>
      <vt:lpstr>iSAM2 Paper</vt:lpstr>
      <vt:lpstr>Graphs in iSAM2</vt:lpstr>
      <vt:lpstr>Graphs</vt:lpstr>
      <vt:lpstr>Matrix RepresentationS</vt:lpstr>
      <vt:lpstr>Connectedness</vt:lpstr>
      <vt:lpstr>Cliques</vt:lpstr>
      <vt:lpstr>Directed Graphs</vt:lpstr>
      <vt:lpstr>Cycles</vt:lpstr>
      <vt:lpstr>Trees</vt:lpstr>
      <vt:lpstr>Rooted Trees</vt:lpstr>
      <vt:lpstr>Clique Trees</vt:lpstr>
      <vt:lpstr>BAYES Probability In ISAM2</vt:lpstr>
      <vt:lpstr>Probability</vt:lpstr>
      <vt:lpstr>Bayes Theorem</vt:lpstr>
      <vt:lpstr>Graph Models of Probability</vt:lpstr>
      <vt:lpstr>Bayes Nets  </vt:lpstr>
      <vt:lpstr>FactoR Graphs</vt:lpstr>
      <vt:lpstr>Bipartite Graphs</vt:lpstr>
      <vt:lpstr>Conditional Independence</vt:lpstr>
      <vt:lpstr>Example: Factor Graph  Bayes Net </vt:lpstr>
      <vt:lpstr>Factor Graphs: SLAM</vt:lpstr>
      <vt:lpstr>Respresenting Measurement Noise</vt:lpstr>
      <vt:lpstr>iSAM2 Algorithm</vt:lpstr>
      <vt:lpstr>Algorithm</vt:lpstr>
      <vt:lpstr>PowerPoint Presentation</vt:lpstr>
      <vt:lpstr>2. Chordal Bayes Net (Elimination)</vt:lpstr>
      <vt:lpstr>3. Bayes Tree*</vt:lpstr>
      <vt:lpstr>Graph Updates on Bayes Tree</vt:lpstr>
      <vt:lpstr>Graph-Matrix Equivalences</vt:lpstr>
      <vt:lpstr>Graph &amp; Matrix Optimization Correspondences</vt:lpstr>
      <vt:lpstr>Efficiency</vt:lpstr>
      <vt:lpstr>My Experience</vt:lpstr>
      <vt:lpstr>Project Goal</vt:lpstr>
      <vt:lpstr>Factor Graph Setup</vt:lpstr>
      <vt:lpstr>Implementation</vt:lpstr>
      <vt:lpstr>Testing</vt:lpstr>
      <vt:lpstr>Results: No Turns</vt:lpstr>
      <vt:lpstr>Results: Slow Turns</vt:lpstr>
      <vt:lpstr>Results: Fast Turns</vt:lpstr>
      <vt:lpstr>Observations</vt:lpstr>
      <vt:lpstr>Moving Forward…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Vidula Kopli</dc:creator>
  <cp:lastModifiedBy>Vidula Kopli</cp:lastModifiedBy>
  <cp:revision>302</cp:revision>
  <cp:lastPrinted>2020-01-22T22:05:14Z</cp:lastPrinted>
  <dcterms:created xsi:type="dcterms:W3CDTF">2020-01-22T23:44:40Z</dcterms:created>
  <dcterms:modified xsi:type="dcterms:W3CDTF">2021-10-27T12:50:36Z</dcterms:modified>
</cp:coreProperties>
</file>